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6" r:id="rId2"/>
    <p:sldId id="299" r:id="rId3"/>
    <p:sldId id="263" r:id="rId4"/>
    <p:sldId id="275" r:id="rId5"/>
    <p:sldId id="276" r:id="rId6"/>
    <p:sldId id="301" r:id="rId7"/>
    <p:sldId id="292" r:id="rId8"/>
    <p:sldId id="274" r:id="rId9"/>
    <p:sldId id="264" r:id="rId10"/>
    <p:sldId id="265" r:id="rId11"/>
    <p:sldId id="294" r:id="rId12"/>
    <p:sldId id="288" r:id="rId13"/>
    <p:sldId id="266" r:id="rId14"/>
    <p:sldId id="309" r:id="rId15"/>
    <p:sldId id="307" r:id="rId16"/>
    <p:sldId id="308" r:id="rId17"/>
    <p:sldId id="291" r:id="rId18"/>
    <p:sldId id="282" r:id="rId19"/>
    <p:sldId id="268" r:id="rId20"/>
    <p:sldId id="284" r:id="rId21"/>
    <p:sldId id="279" r:id="rId22"/>
    <p:sldId id="283" r:id="rId23"/>
    <p:sldId id="280" r:id="rId24"/>
    <p:sldId id="293" r:id="rId25"/>
    <p:sldId id="286" r:id="rId26"/>
    <p:sldId id="298" r:id="rId27"/>
    <p:sldId id="270" r:id="rId28"/>
    <p:sldId id="281" r:id="rId29"/>
    <p:sldId id="311" r:id="rId30"/>
    <p:sldId id="272" r:id="rId31"/>
    <p:sldId id="316"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942F2D-B92C-B31D-E668-2AB26E4D90A3}" name="Murphy, Brian" initials="BM" userId="S::Brian.Murphy@ventura.org::686cdbcb-55ef-423a-9918-f36d583a987a" providerId="AD"/>
  <p188:author id="{87BA25F1-3F8B-0EA5-43C8-8428EB08808A}" name="Corse, Alyssa" initials="CA" userId="S::Alyssa.Corse@ventura.org::45916f0e-d70c-4f16-9371-deb7d97f24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560"/>
    <a:srgbClr val="113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4637F6-2447-4C17-82CC-671C1DD61FBE}" type="datetimeFigureOut">
              <a:rPr lang="en-US" smtClean="0"/>
              <a:t>6/21/2023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5FFBE2-E9F6-4511-9504-9CD552847B7B}" type="slidenum">
              <a:rPr lang="en-US" smtClean="0"/>
              <a:t>‹#›</a:t>
            </a:fld>
            <a:endParaRPr lang="en-US"/>
          </a:p>
        </p:txBody>
      </p:sp>
    </p:spTree>
    <p:extLst>
      <p:ext uri="{BB962C8B-B14F-4D97-AF65-F5344CB8AC3E}">
        <p14:creationId xmlns:p14="http://schemas.microsoft.com/office/powerpoint/2010/main" val="44425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164A1A-18FE-4DEE-850A-5402DE906AF8}" type="slidenum">
              <a:rPr lang="en-US" smtClean="0"/>
              <a:t>1</a:t>
            </a:fld>
            <a:endParaRPr lang="en-US"/>
          </a:p>
        </p:txBody>
      </p:sp>
    </p:spTree>
    <p:extLst>
      <p:ext uri="{BB962C8B-B14F-4D97-AF65-F5344CB8AC3E}">
        <p14:creationId xmlns:p14="http://schemas.microsoft.com/office/powerpoint/2010/main" val="404580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164A1A-18FE-4DEE-850A-5402DE906AF8}" type="slidenum">
              <a:rPr lang="en-US" smtClean="0"/>
              <a:t>8</a:t>
            </a:fld>
            <a:endParaRPr lang="en-US"/>
          </a:p>
        </p:txBody>
      </p:sp>
    </p:spTree>
    <p:extLst>
      <p:ext uri="{BB962C8B-B14F-4D97-AF65-F5344CB8AC3E}">
        <p14:creationId xmlns:p14="http://schemas.microsoft.com/office/powerpoint/2010/main" val="268208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Aft>
                <a:spcPts val="2446"/>
              </a:spcAft>
              <a:buClr>
                <a:schemeClr val="accent1"/>
              </a:buClr>
              <a:buSzPct val="100000"/>
            </a:pPr>
            <a:r>
              <a:rPr lang="en-US" sz="3700" dirty="0"/>
              <a:t>We recognize that funding for service programs is inadequate to meet the needs of our seniors, even when service is limited to those in greatest social or economic need as required by the Older Americans Act. Therefore, applicants for funding will be expected to engage in a number of activities that are in addition to the administration and provision of funded services. Such activities include making maximum use of community resources and volunteers; coordinating with other service agencies to avoid duplication of effort; and providing information about resources available to the elderly. </a:t>
            </a:r>
            <a:endParaRPr lang="en-US" sz="2400" dirty="0"/>
          </a:p>
        </p:txBody>
      </p:sp>
      <p:sp>
        <p:nvSpPr>
          <p:cNvPr id="4" name="Slide Number Placeholder 3"/>
          <p:cNvSpPr>
            <a:spLocks noGrp="1"/>
          </p:cNvSpPr>
          <p:nvPr>
            <p:ph type="sldNum" sz="quarter" idx="10"/>
          </p:nvPr>
        </p:nvSpPr>
        <p:spPr/>
        <p:txBody>
          <a:bodyPr/>
          <a:lstStyle/>
          <a:p>
            <a:fld id="{C8164A1A-18FE-4DEE-850A-5402DE906AF8}" type="slidenum">
              <a:rPr lang="en-US" smtClean="0"/>
              <a:t>28</a:t>
            </a:fld>
            <a:endParaRPr lang="en-US"/>
          </a:p>
        </p:txBody>
      </p:sp>
    </p:spTree>
    <p:extLst>
      <p:ext uri="{BB962C8B-B14F-4D97-AF65-F5344CB8AC3E}">
        <p14:creationId xmlns:p14="http://schemas.microsoft.com/office/powerpoint/2010/main" val="148713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5694-F840-4112-BB05-EAA27BD9B9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0CE38D-9AD0-451C-95D5-A35FB1B4F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4E969C-A5D7-4DB5-A7F7-8EFC19F5E7F7}"/>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2012F435-49D8-4DE8-857C-F77B33E8D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1344A-E6E7-4D1C-BC7D-7745D1BB0A47}"/>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338978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4F529-B019-44C7-86AA-009BFBE536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311868-B4E4-4600-A3CA-F8E015C1DC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8DD7-359E-4742-B34F-B4146302ADB9}"/>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7A262964-73CE-49DB-B6B3-D4AB402AD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53773-76F2-4192-B2A2-B31B81520D96}"/>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12673867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DAA7B-205B-4887-8BBE-080994534C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42F6B-6C3F-4310-A701-B35E9BB626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4495A-A841-4230-87DE-3291A52AE4AE}"/>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3D37989A-7C52-4809-98F9-DC6FCF53D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F4941-456F-4B1B-A88F-AA05FD916B38}"/>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37666330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BDDF-67FF-451F-B7F7-F8E96EE64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3DC6D-95BA-43EC-A745-1CEDC3EAC8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DB7E2-1FFD-4AFC-AD7E-4C6E66E7BF96}"/>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BCAFA901-9621-485B-8B7F-63ABBF552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44E44-3E0E-43BE-B936-258779243F36}"/>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1045091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35DD-C1FB-49E0-87AC-6159055715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6F67FC-6A3B-4D02-BF72-8B0135C4F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763913-02E8-4FF3-9AFB-2D3552A718E2}"/>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A665B4D1-38A7-470D-A1F9-47CEBE13D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B7724-932D-4A60-A094-FC3E96DFF575}"/>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242161800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5DC8-8926-47E6-BC5A-9834B84C2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DA3E9-843C-4BDA-BC8B-8D77B219A0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C47CF2-56ED-4B93-8C4A-6E926D0009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E8252-61EC-4117-A136-89504C11303B}"/>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6" name="Footer Placeholder 5">
            <a:extLst>
              <a:ext uri="{FF2B5EF4-FFF2-40B4-BE49-F238E27FC236}">
                <a16:creationId xmlns:a16="http://schemas.microsoft.com/office/drawing/2014/main" id="{82F04D29-4969-44E9-B1AA-1EF3E955B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28BC7-A56A-4CD2-9435-D2D841B40008}"/>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32189155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AF18-CF71-450E-8D27-9C5ABD777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C71860-1139-4B04-AC76-E1D36B186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5C5BF5-99DF-40CC-B6E3-DF05FA17AE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63C65-608E-4655-8662-D4BC13614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978C95-F852-44A1-B816-A897B671C3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5417B-F54F-41BF-9D43-3F1602240C3B}"/>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8" name="Footer Placeholder 7">
            <a:extLst>
              <a:ext uri="{FF2B5EF4-FFF2-40B4-BE49-F238E27FC236}">
                <a16:creationId xmlns:a16="http://schemas.microsoft.com/office/drawing/2014/main" id="{C633FCFB-FAC9-4E04-8C96-BDEA315BED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1A8B59-696B-4CE2-8A1C-A4962F84936A}"/>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31534559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E764-ACEE-4E0A-8783-8CDA820FC1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F5AD7-64EE-4FE2-B510-EBBB1C97D720}"/>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4" name="Footer Placeholder 3">
            <a:extLst>
              <a:ext uri="{FF2B5EF4-FFF2-40B4-BE49-F238E27FC236}">
                <a16:creationId xmlns:a16="http://schemas.microsoft.com/office/drawing/2014/main" id="{0D2F649E-B95A-4F97-B24D-0E1FFDFAB9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BBAA3B-919D-47AF-9816-63A93F2E7306}"/>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29214333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4AD822-C791-4E0E-B95B-097E02088F13}"/>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3" name="Footer Placeholder 2">
            <a:extLst>
              <a:ext uri="{FF2B5EF4-FFF2-40B4-BE49-F238E27FC236}">
                <a16:creationId xmlns:a16="http://schemas.microsoft.com/office/drawing/2014/main" id="{23168FBF-6821-4C7E-97EF-4742C7D8DB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28D18F-3D16-4921-99A2-D88EC18E9AC1}"/>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29529110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9E02-643E-4C70-B132-E3687609F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14EC0E-A9E6-4F33-ADCE-3EE329D264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0DECBD-0B01-46D0-8BD5-A9E3A65C4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95D039-737B-497E-AA69-640EE5A48C90}"/>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6" name="Footer Placeholder 5">
            <a:extLst>
              <a:ext uri="{FF2B5EF4-FFF2-40B4-BE49-F238E27FC236}">
                <a16:creationId xmlns:a16="http://schemas.microsoft.com/office/drawing/2014/main" id="{BA6B01B9-B74E-48BD-94F6-FB2F30F08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E30-09F1-4CC3-B8CD-AFCAF0610E81}"/>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16292834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0494-C044-4BCA-AE9E-B6E5D98CD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3212C0-ADCE-4981-9AAE-67C01CC9AA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B3A68C-6597-4A69-954D-394150243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396D09-9BD9-48A8-B99A-B09AFA67CC71}"/>
              </a:ext>
            </a:extLst>
          </p:cNvPr>
          <p:cNvSpPr>
            <a:spLocks noGrp="1"/>
          </p:cNvSpPr>
          <p:nvPr>
            <p:ph type="dt" sz="half" idx="10"/>
          </p:nvPr>
        </p:nvSpPr>
        <p:spPr/>
        <p:txBody>
          <a:bodyPr/>
          <a:lstStyle/>
          <a:p>
            <a:fld id="{88A82E52-08EC-4C18-81E9-88893A17CF0B}" type="datetimeFigureOut">
              <a:rPr lang="en-US" smtClean="0"/>
              <a:t>6/21/2023</a:t>
            </a:fld>
            <a:endParaRPr lang="en-US"/>
          </a:p>
        </p:txBody>
      </p:sp>
      <p:sp>
        <p:nvSpPr>
          <p:cNvPr id="6" name="Footer Placeholder 5">
            <a:extLst>
              <a:ext uri="{FF2B5EF4-FFF2-40B4-BE49-F238E27FC236}">
                <a16:creationId xmlns:a16="http://schemas.microsoft.com/office/drawing/2014/main" id="{3AF7321C-1448-41DA-87C7-A2AD3D269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F650D-8365-4F61-AE44-9A71C3D559D9}"/>
              </a:ext>
            </a:extLst>
          </p:cNvPr>
          <p:cNvSpPr>
            <a:spLocks noGrp="1"/>
          </p:cNvSpPr>
          <p:nvPr>
            <p:ph type="sldNum" sz="quarter" idx="12"/>
          </p:nvPr>
        </p:nvSpPr>
        <p:spPr/>
        <p:txBody>
          <a:bodyPr/>
          <a:lstStyle/>
          <a:p>
            <a:fld id="{0358637E-6DFA-4CC9-AA72-4591EF078E33}" type="slidenum">
              <a:rPr lang="en-US" smtClean="0"/>
              <a:t>‹#›</a:t>
            </a:fld>
            <a:endParaRPr lang="en-US"/>
          </a:p>
        </p:txBody>
      </p:sp>
    </p:spTree>
    <p:extLst>
      <p:ext uri="{BB962C8B-B14F-4D97-AF65-F5344CB8AC3E}">
        <p14:creationId xmlns:p14="http://schemas.microsoft.com/office/powerpoint/2010/main" val="33838487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866F6-C5A3-43C2-A0B3-B4EA8F389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94E1FF-20C3-4A1D-A915-AC7B486FC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741DE-4FA8-4A34-8321-D4F30294EB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82E52-08EC-4C18-81E9-88893A17CF0B}" type="datetimeFigureOut">
              <a:rPr lang="en-US" smtClean="0"/>
              <a:t>6/21/2023</a:t>
            </a:fld>
            <a:endParaRPr lang="en-US"/>
          </a:p>
        </p:txBody>
      </p:sp>
      <p:sp>
        <p:nvSpPr>
          <p:cNvPr id="5" name="Footer Placeholder 4">
            <a:extLst>
              <a:ext uri="{FF2B5EF4-FFF2-40B4-BE49-F238E27FC236}">
                <a16:creationId xmlns:a16="http://schemas.microsoft.com/office/drawing/2014/main" id="{0202E2CF-C892-4ADE-B287-272B98691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4706F-F4D7-45E5-8001-A02DEB89B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8637E-6DFA-4CC9-AA72-4591EF078E33}" type="slidenum">
              <a:rPr lang="en-US" smtClean="0"/>
              <a:t>‹#›</a:t>
            </a:fld>
            <a:endParaRPr lang="en-US"/>
          </a:p>
        </p:txBody>
      </p:sp>
    </p:spTree>
    <p:extLst>
      <p:ext uri="{BB962C8B-B14F-4D97-AF65-F5344CB8AC3E}">
        <p14:creationId xmlns:p14="http://schemas.microsoft.com/office/powerpoint/2010/main" val="4103302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Alyssa.Corse@ventura.org" TargetMode="External"/><Relationship Id="rId2" Type="http://schemas.openxmlformats.org/officeDocument/2006/relationships/hyperlink" Target="mailto:Claudia.Castaneda@ventura.org" TargetMode="External"/><Relationship Id="rId1" Type="http://schemas.openxmlformats.org/officeDocument/2006/relationships/slideLayout" Target="../slideLayouts/slideLayout2.xml"/><Relationship Id="rId4" Type="http://schemas.openxmlformats.org/officeDocument/2006/relationships/hyperlink" Target="mailto:Tony.Allen@ventura.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ss.ventura.org/webapp/VSSPSRV1/AltSelfService"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3.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13.jpg"/><Relationship Id="rId16"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2.wdp"/><Relationship Id="rId5" Type="http://schemas.openxmlformats.org/officeDocument/2006/relationships/image" Target="../media/image16.gif"/><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47.png"/><Relationship Id="rId9" Type="http://schemas.openxmlformats.org/officeDocument/2006/relationships/image" Target="../media/image49.jpeg"/><Relationship Id="rId14"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18" Type="http://schemas.openxmlformats.org/officeDocument/2006/relationships/image" Target="../media/image27.png"/><Relationship Id="rId3" Type="http://schemas.openxmlformats.org/officeDocument/2006/relationships/image" Target="../media/image14.jpg"/><Relationship Id="rId7" Type="http://schemas.microsoft.com/office/2007/relationships/hdphoto" Target="../media/hdphoto1.wdp"/><Relationship Id="rId12" Type="http://schemas.openxmlformats.org/officeDocument/2006/relationships/image" Target="../media/image22.png"/><Relationship Id="rId17" Type="http://schemas.openxmlformats.org/officeDocument/2006/relationships/image" Target="../media/image26.gif"/><Relationship Id="rId2" Type="http://schemas.openxmlformats.org/officeDocument/2006/relationships/image" Target="../media/image13.jp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gif"/><Relationship Id="rId15" Type="http://schemas.openxmlformats.org/officeDocument/2006/relationships/image" Target="../media/image24.jpg"/><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jp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0418A1DA-F56C-08FB-C457-702DA0CCA686}"/>
              </a:ext>
            </a:extLst>
          </p:cNvPr>
          <p:cNvSpPr/>
          <p:nvPr/>
        </p:nvSpPr>
        <p:spPr>
          <a:xfrm>
            <a:off x="4474797" y="572815"/>
            <a:ext cx="3242405" cy="33509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a:r>
              <a:rPr lang="en-US" sz="1400" dirty="0">
                <a:ln>
                  <a:solidFill>
                    <a:schemeClr val="tx1"/>
                  </a:solidFill>
                </a:ln>
                <a:solidFill>
                  <a:schemeClr val="tx1"/>
                </a:solidFill>
                <a:latin typeface="+mj-lt"/>
                <a:cs typeface="Arial" panose="020B0604020202020204" pitchFamily="34" charset="0"/>
              </a:rPr>
              <a:t>2023-2024</a:t>
            </a:r>
          </a:p>
        </p:txBody>
      </p:sp>
      <p:sp>
        <p:nvSpPr>
          <p:cNvPr id="3" name="Subtitle 2"/>
          <p:cNvSpPr>
            <a:spLocks noGrp="1"/>
          </p:cNvSpPr>
          <p:nvPr>
            <p:ph type="subTitle" idx="1"/>
          </p:nvPr>
        </p:nvSpPr>
        <p:spPr>
          <a:xfrm>
            <a:off x="1157446" y="5444665"/>
            <a:ext cx="10058400" cy="437157"/>
          </a:xfrm>
        </p:spPr>
        <p:txBody>
          <a:bodyPr rtlCol="0"/>
          <a:lstStyle/>
          <a:p>
            <a:pPr algn="ctr" fontAlgn="auto">
              <a:defRPr/>
            </a:pPr>
            <a:r>
              <a:rPr lang="en-US" b="1" dirty="0">
                <a:solidFill>
                  <a:schemeClr val="tx1">
                    <a:lumMod val="75000"/>
                    <a:lumOff val="25000"/>
                  </a:schemeClr>
                </a:solidFill>
              </a:rPr>
              <a:t>Presentation to ALL VCAAA GRANTEES</a:t>
            </a:r>
          </a:p>
        </p:txBody>
      </p:sp>
      <p:sp>
        <p:nvSpPr>
          <p:cNvPr id="17" name="Subtitle 2"/>
          <p:cNvSpPr txBox="1">
            <a:spLocks/>
          </p:cNvSpPr>
          <p:nvPr/>
        </p:nvSpPr>
        <p:spPr>
          <a:xfrm>
            <a:off x="1157446" y="5931248"/>
            <a:ext cx="10058400" cy="442398"/>
          </a:xfrm>
          <a:prstGeom prst="rect">
            <a:avLst/>
          </a:prstGeom>
        </p:spPr>
        <p:txBody>
          <a:bodyP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fontAlgn="auto">
              <a:lnSpc>
                <a:spcPct val="100000"/>
              </a:lnSpc>
              <a:spcBef>
                <a:spcPts val="0"/>
              </a:spcBef>
              <a:spcAft>
                <a:spcPts val="0"/>
              </a:spcAft>
              <a:defRPr/>
            </a:pPr>
            <a:r>
              <a:rPr lang="en-US" sz="2000" cap="none" dirty="0">
                <a:solidFill>
                  <a:schemeClr val="tx1">
                    <a:lumMod val="75000"/>
                    <a:lumOff val="25000"/>
                  </a:schemeClr>
                </a:solidFill>
              </a:rPr>
              <a:t>June 21, 2023</a:t>
            </a:r>
          </a:p>
        </p:txBody>
      </p:sp>
      <p:sp>
        <p:nvSpPr>
          <p:cNvPr id="4" name="Title 3"/>
          <p:cNvSpPr>
            <a:spLocks noGrp="1"/>
          </p:cNvSpPr>
          <p:nvPr>
            <p:ph type="ctrTitle"/>
          </p:nvPr>
        </p:nvSpPr>
        <p:spPr>
          <a:xfrm>
            <a:off x="1157446" y="4485502"/>
            <a:ext cx="10058400" cy="976189"/>
          </a:xfrm>
        </p:spPr>
        <p:txBody>
          <a:bodyPr>
            <a:normAutofit/>
          </a:bodyPr>
          <a:lstStyle/>
          <a:p>
            <a:pPr algn="ctr"/>
            <a:r>
              <a:rPr lang="en-US" dirty="0">
                <a:solidFill>
                  <a:schemeClr val="bg2">
                    <a:lumMod val="10000"/>
                  </a:schemeClr>
                </a:solidFill>
              </a:rPr>
              <a:t>Contractor Training</a:t>
            </a:r>
          </a:p>
        </p:txBody>
      </p:sp>
      <p:cxnSp>
        <p:nvCxnSpPr>
          <p:cNvPr id="15" name="Straight Connector 14"/>
          <p:cNvCxnSpPr/>
          <p:nvPr/>
        </p:nvCxnSpPr>
        <p:spPr>
          <a:xfrm>
            <a:off x="1208088" y="5381385"/>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4E33DB80-CFBA-4E51-A743-43F89AA281D3}" type="slidenum">
              <a:rPr lang="en-US" smtClean="0"/>
              <a:pPr>
                <a:defRPr/>
              </a:pPr>
              <a:t>1</a:t>
            </a:fld>
            <a:endParaRPr lang="en-US"/>
          </a:p>
        </p:txBody>
      </p:sp>
      <p:sp>
        <p:nvSpPr>
          <p:cNvPr id="11" name="Oval 10">
            <a:extLst>
              <a:ext uri="{FF2B5EF4-FFF2-40B4-BE49-F238E27FC236}">
                <a16:creationId xmlns:a16="http://schemas.microsoft.com/office/drawing/2014/main" id="{0971D141-3CB8-0B13-F036-F2F1AB91BD44}"/>
              </a:ext>
            </a:extLst>
          </p:cNvPr>
          <p:cNvSpPr/>
          <p:nvPr/>
        </p:nvSpPr>
        <p:spPr>
          <a:xfrm>
            <a:off x="2838451" y="714375"/>
            <a:ext cx="3421920" cy="33509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gd name="adj" fmla="val 21517030"/>
              </a:avLst>
            </a:prstTxWarp>
          </a:bodyPr>
          <a:lstStyle/>
          <a:p>
            <a:pPr algn="ctr"/>
            <a:endParaRPr lang="en-US" sz="1400" dirty="0">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67EE311-296C-F07D-8030-C5E3B86F6386}"/>
              </a:ext>
            </a:extLst>
          </p:cNvPr>
          <p:cNvPicPr>
            <a:picLocks noChangeAspect="1"/>
          </p:cNvPicPr>
          <p:nvPr/>
        </p:nvPicPr>
        <p:blipFill>
          <a:blip r:embed="rId3"/>
          <a:stretch>
            <a:fillRect/>
          </a:stretch>
        </p:blipFill>
        <p:spPr>
          <a:xfrm>
            <a:off x="3611830" y="490705"/>
            <a:ext cx="4229690" cy="3515216"/>
          </a:xfrm>
          <a:prstGeom prst="rect">
            <a:avLst/>
          </a:prstGeom>
          <a:ln>
            <a:noFill/>
          </a:ln>
          <a:effectLst>
            <a:glow rad="127000">
              <a:schemeClr val="bg1"/>
            </a:glow>
            <a:outerShdw blurRad="1270000" dist="50800" dir="5400000" algn="ctr" rotWithShape="0">
              <a:schemeClr val="bg1">
                <a:alpha val="0"/>
              </a:schemeClr>
            </a:outerShdw>
            <a:reflection endPos="0" dist="50800" dir="5400000" sy="-100000" algn="bl" rotWithShape="0"/>
            <a:softEdge rad="1270000"/>
          </a:effectLst>
          <a:scene3d>
            <a:camera prst="orthographicFront"/>
            <a:lightRig rig="threePt" dir="t"/>
          </a:scene3d>
          <a:sp3d extrusionH="76200" contourW="12700">
            <a:extrusionClr>
              <a:schemeClr val="bg1"/>
            </a:extrusionClr>
            <a:contourClr>
              <a:schemeClr val="bg1"/>
            </a:contourClr>
          </a:sp3d>
        </p:spPr>
      </p:pic>
      <p:sp>
        <p:nvSpPr>
          <p:cNvPr id="21" name="TextBox 20">
            <a:extLst>
              <a:ext uri="{FF2B5EF4-FFF2-40B4-BE49-F238E27FC236}">
                <a16:creationId xmlns:a16="http://schemas.microsoft.com/office/drawing/2014/main" id="{0CC80A5F-3A0B-736D-2A1B-B479F1E042C6}"/>
              </a:ext>
            </a:extLst>
          </p:cNvPr>
          <p:cNvSpPr txBox="1"/>
          <p:nvPr/>
        </p:nvSpPr>
        <p:spPr>
          <a:xfrm rot="20313360">
            <a:off x="5551006" y="2265123"/>
            <a:ext cx="1543049" cy="1056652"/>
          </a:xfrm>
          <a:prstGeom prst="rect">
            <a:avLst/>
          </a:prstGeom>
          <a:noFill/>
        </p:spPr>
        <p:txBody>
          <a:bodyPr wrap="square">
            <a:prstTxWarp prst="textArchDown">
              <a:avLst>
                <a:gd name="adj" fmla="val 18677036"/>
              </a:avLst>
            </a:prstTxWarp>
            <a:spAutoFit/>
          </a:bodyPr>
          <a:lstStyle/>
          <a:p>
            <a:pPr algn="ctr"/>
            <a:r>
              <a:rPr lang="en-US" sz="1400" dirty="0">
                <a:ln>
                  <a:solidFill>
                    <a:schemeClr val="tx1"/>
                  </a:solidFill>
                </a:ln>
                <a:solidFill>
                  <a:schemeClr val="tx1"/>
                </a:solidFill>
                <a:latin typeface="+mj-lt"/>
                <a:cs typeface="Arial" panose="020B0604020202020204" pitchFamily="34" charset="0"/>
              </a:rPr>
              <a:t>2023-2024</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Area Plan – Agency’s Guiding Document</a:t>
            </a:r>
          </a:p>
        </p:txBody>
      </p:sp>
      <p:sp>
        <p:nvSpPr>
          <p:cNvPr id="3" name="Content Placeholder 2"/>
          <p:cNvSpPr>
            <a:spLocks noGrp="1"/>
          </p:cNvSpPr>
          <p:nvPr>
            <p:ph idx="1"/>
          </p:nvPr>
        </p:nvSpPr>
        <p:spPr>
          <a:xfrm>
            <a:off x="1096963" y="1846263"/>
            <a:ext cx="8165909" cy="4344330"/>
          </a:xfrm>
        </p:spPr>
        <p:txBody>
          <a:bodyPr>
            <a:normAutofit fontScale="92500" lnSpcReduction="10000"/>
          </a:bodyPr>
          <a:lstStyle/>
          <a:p>
            <a:pPr marL="342900" indent="-342900">
              <a:spcAft>
                <a:spcPts val="2400"/>
              </a:spcAft>
              <a:buFont typeface="Wingdings" panose="05000000000000000000" pitchFamily="2" charset="2"/>
              <a:buChar char="Ø"/>
            </a:pPr>
            <a:r>
              <a:rPr lang="en-US" sz="3000" dirty="0"/>
              <a:t>Informs stakeholders about VCHSA-AAA’s goals</a:t>
            </a:r>
          </a:p>
          <a:p>
            <a:pPr marL="342900" indent="-342900">
              <a:spcAft>
                <a:spcPts val="2400"/>
              </a:spcAft>
              <a:buFont typeface="Wingdings" panose="05000000000000000000" pitchFamily="2" charset="2"/>
              <a:buChar char="Ø"/>
            </a:pPr>
            <a:r>
              <a:rPr lang="en-US" sz="3000" dirty="0"/>
              <a:t>4-year cycle</a:t>
            </a:r>
          </a:p>
          <a:p>
            <a:pPr marL="342900" indent="-342900">
              <a:spcAft>
                <a:spcPts val="2400"/>
              </a:spcAft>
              <a:buFont typeface="Wingdings" panose="05000000000000000000" pitchFamily="2" charset="2"/>
              <a:buChar char="Ø"/>
            </a:pPr>
            <a:r>
              <a:rPr lang="en-US" sz="3000" dirty="0"/>
              <a:t>Updated each year</a:t>
            </a:r>
          </a:p>
          <a:p>
            <a:pPr marL="342900" indent="-342900">
              <a:spcAft>
                <a:spcPts val="2400"/>
              </a:spcAft>
              <a:buFont typeface="Wingdings" panose="05000000000000000000" pitchFamily="2" charset="2"/>
              <a:buChar char="Ø"/>
            </a:pPr>
            <a:r>
              <a:rPr lang="en-US" sz="3000" dirty="0"/>
              <a:t>VCHSA-AAA is accountable to the State of California Department of Aging (CDA) for these goals</a:t>
            </a:r>
          </a:p>
          <a:p>
            <a:pPr marL="342900" indent="-342900">
              <a:spcAft>
                <a:spcPts val="2400"/>
              </a:spcAft>
              <a:buFont typeface="Wingdings" panose="05000000000000000000" pitchFamily="2" charset="2"/>
              <a:buChar char="Ø"/>
            </a:pPr>
            <a:r>
              <a:rPr lang="en-US" sz="3000" dirty="0"/>
              <a:t>Integral part of your contract with VCHSA-AAA</a:t>
            </a:r>
          </a:p>
          <a:p>
            <a:pPr marL="342900" indent="-342900">
              <a:spcAft>
                <a:spcPts val="4200"/>
              </a:spcAft>
              <a:buFont typeface="Wingdings" panose="05000000000000000000" pitchFamily="2" charset="2"/>
              <a:buChar char="Ø"/>
            </a:pPr>
            <a:endParaRPr lang="en-US" dirty="0"/>
          </a:p>
        </p:txBody>
      </p:sp>
      <p:sp>
        <p:nvSpPr>
          <p:cNvPr id="5" name="Slide Number Placeholder 4"/>
          <p:cNvSpPr>
            <a:spLocks noGrp="1"/>
          </p:cNvSpPr>
          <p:nvPr>
            <p:ph type="sldNum" sz="quarter" idx="12"/>
          </p:nvPr>
        </p:nvSpPr>
        <p:spPr/>
        <p:txBody>
          <a:bodyPr/>
          <a:lstStyle/>
          <a:p>
            <a:pPr>
              <a:defRPr/>
            </a:pPr>
            <a:fld id="{0D144469-EFF7-4570-900D-F83F1B8B1361}" type="slidenum">
              <a:rPr lang="en-US" smtClean="0"/>
              <a:pPr>
                <a:defRPr/>
              </a:pPr>
              <a:t>10</a:t>
            </a:fld>
            <a:endParaRPr lang="en-US"/>
          </a:p>
        </p:txBody>
      </p:sp>
      <p:grpSp>
        <p:nvGrpSpPr>
          <p:cNvPr id="9" name="Group 8">
            <a:extLst>
              <a:ext uri="{FF2B5EF4-FFF2-40B4-BE49-F238E27FC236}">
                <a16:creationId xmlns:a16="http://schemas.microsoft.com/office/drawing/2014/main" id="{3B739B1B-25A3-4E10-8C61-261D6831BB0F}"/>
              </a:ext>
            </a:extLst>
          </p:cNvPr>
          <p:cNvGrpSpPr/>
          <p:nvPr/>
        </p:nvGrpSpPr>
        <p:grpSpPr>
          <a:xfrm>
            <a:off x="8812530" y="2876287"/>
            <a:ext cx="2793682" cy="951835"/>
            <a:chOff x="8812530" y="2876287"/>
            <a:chExt cx="2793682" cy="951835"/>
          </a:xfrm>
        </p:grpSpPr>
        <p:sp>
          <p:nvSpPr>
            <p:cNvPr id="6" name="TextBox 5">
              <a:extLst>
                <a:ext uri="{FF2B5EF4-FFF2-40B4-BE49-F238E27FC236}">
                  <a16:creationId xmlns:a16="http://schemas.microsoft.com/office/drawing/2014/main" id="{A95DFC42-1EB6-4C84-B98D-E74F025779E6}"/>
                </a:ext>
              </a:extLst>
            </p:cNvPr>
            <p:cNvSpPr txBox="1"/>
            <p:nvPr/>
          </p:nvSpPr>
          <p:spPr>
            <a:xfrm>
              <a:off x="8812530" y="3581901"/>
              <a:ext cx="2793681" cy="246221"/>
            </a:xfrm>
            <a:prstGeom prst="rect">
              <a:avLst/>
            </a:prstGeom>
            <a:solidFill>
              <a:srgbClr val="38A67F"/>
            </a:solidFill>
          </p:spPr>
          <p:txBody>
            <a:bodyPr wrap="square" lIns="0" tIns="0" rIns="0" bIns="0" rtlCol="0">
              <a:spAutoFit/>
            </a:bodyPr>
            <a:lstStyle/>
            <a:p>
              <a:pPr algn="ctr"/>
              <a:r>
                <a:rPr lang="en-US" sz="1600" b="1" dirty="0"/>
                <a:t>Year 4 of Four-Year Plan</a:t>
              </a:r>
            </a:p>
          </p:txBody>
        </p:sp>
        <p:sp>
          <p:nvSpPr>
            <p:cNvPr id="8" name="TextBox 7">
              <a:extLst>
                <a:ext uri="{FF2B5EF4-FFF2-40B4-BE49-F238E27FC236}">
                  <a16:creationId xmlns:a16="http://schemas.microsoft.com/office/drawing/2014/main" id="{C51FBD1A-3F4C-44F6-911A-073EEF4923C9}"/>
                </a:ext>
              </a:extLst>
            </p:cNvPr>
            <p:cNvSpPr txBox="1"/>
            <p:nvPr/>
          </p:nvSpPr>
          <p:spPr>
            <a:xfrm>
              <a:off x="8812531" y="2876287"/>
              <a:ext cx="2793681" cy="246221"/>
            </a:xfrm>
            <a:prstGeom prst="rect">
              <a:avLst/>
            </a:prstGeom>
            <a:solidFill>
              <a:srgbClr val="99DFD0"/>
            </a:solidFill>
          </p:spPr>
          <p:txBody>
            <a:bodyPr wrap="square" lIns="0" tIns="0" rIns="0" bIns="0" rtlCol="0">
              <a:spAutoFit/>
            </a:bodyPr>
            <a:lstStyle/>
            <a:p>
              <a:pPr algn="ctr"/>
              <a:r>
                <a:rPr lang="en-US" sz="1600" b="1" dirty="0"/>
                <a:t>UPDATE FOR FY 2023-2024</a:t>
              </a:r>
            </a:p>
          </p:txBody>
        </p:sp>
      </p:grpSp>
      <p:sp>
        <p:nvSpPr>
          <p:cNvPr id="10" name="TextBox 9">
            <a:extLst>
              <a:ext uri="{FF2B5EF4-FFF2-40B4-BE49-F238E27FC236}">
                <a16:creationId xmlns:a16="http://schemas.microsoft.com/office/drawing/2014/main" id="{9FEF8AA7-DBC3-4B80-9536-B501ED6E9F82}"/>
              </a:ext>
            </a:extLst>
          </p:cNvPr>
          <p:cNvSpPr txBox="1"/>
          <p:nvPr/>
        </p:nvSpPr>
        <p:spPr>
          <a:xfrm>
            <a:off x="8812530" y="3123943"/>
            <a:ext cx="2793681" cy="461665"/>
          </a:xfrm>
          <a:prstGeom prst="rect">
            <a:avLst/>
          </a:prstGeom>
          <a:solidFill>
            <a:srgbClr val="1E4560"/>
          </a:solidFill>
        </p:spPr>
        <p:txBody>
          <a:bodyPr wrap="square" lIns="0" tIns="0" rIns="0" bIns="0" rtlCol="0">
            <a:spAutoFit/>
          </a:bodyPr>
          <a:lstStyle/>
          <a:p>
            <a:pPr algn="r"/>
            <a:r>
              <a:rPr lang="en-US" sz="1500" b="1" dirty="0">
                <a:solidFill>
                  <a:schemeClr val="bg1"/>
                </a:solidFill>
              </a:rPr>
              <a:t>VCHSA-AAA Master Strategic Plan</a:t>
            </a:r>
          </a:p>
          <a:p>
            <a:pPr algn="r"/>
            <a:r>
              <a:rPr lang="en-US" sz="1500" b="1" dirty="0">
                <a:solidFill>
                  <a:schemeClr val="bg1"/>
                </a:solidFill>
              </a:rPr>
              <a:t>2020-2024</a:t>
            </a:r>
          </a:p>
        </p:txBody>
      </p:sp>
    </p:spTree>
    <p:extLst>
      <p:ext uri="{BB962C8B-B14F-4D97-AF65-F5344CB8AC3E}">
        <p14:creationId xmlns:p14="http://schemas.microsoft.com/office/powerpoint/2010/main" val="22169726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Why Collect Data? </a:t>
            </a:r>
          </a:p>
        </p:txBody>
      </p:sp>
      <p:sp>
        <p:nvSpPr>
          <p:cNvPr id="3" name="Content Placeholder 2"/>
          <p:cNvSpPr>
            <a:spLocks noGrp="1"/>
          </p:cNvSpPr>
          <p:nvPr>
            <p:ph idx="1"/>
          </p:nvPr>
        </p:nvSpPr>
        <p:spPr>
          <a:xfrm>
            <a:off x="1096963" y="3028208"/>
            <a:ext cx="10058400" cy="2826328"/>
          </a:xfrm>
        </p:spPr>
        <p:txBody>
          <a:bodyPr>
            <a:normAutofit/>
          </a:bodyPr>
          <a:lstStyle/>
          <a:p>
            <a:pPr marL="0" indent="0" algn="ctr">
              <a:buNone/>
            </a:pPr>
            <a:r>
              <a:rPr lang="en-US" sz="4400" dirty="0"/>
              <a:t>Measures each program’s success </a:t>
            </a:r>
          </a:p>
          <a:p>
            <a:pPr marL="0" indent="0" algn="ctr">
              <a:buNone/>
            </a:pPr>
            <a:r>
              <a:rPr lang="en-US" sz="4400" dirty="0"/>
              <a:t>against  stated goals:</a:t>
            </a:r>
          </a:p>
          <a:p>
            <a:pPr marL="0" indent="0" algn="ctr">
              <a:buNone/>
            </a:pPr>
            <a:r>
              <a:rPr lang="en-US" sz="4400" dirty="0"/>
              <a:t>By sub-recipient &amp; By VCHSA-AAA</a:t>
            </a:r>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11</a:t>
            </a:fld>
            <a:endParaRPr lang="en-US"/>
          </a:p>
        </p:txBody>
      </p:sp>
    </p:spTree>
    <p:extLst>
      <p:ext uri="{BB962C8B-B14F-4D97-AF65-F5344CB8AC3E}">
        <p14:creationId xmlns:p14="http://schemas.microsoft.com/office/powerpoint/2010/main" val="21374358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Why Collect Data? </a:t>
            </a:r>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12</a:t>
            </a:fld>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9648" r="20378"/>
          <a:stretch/>
        </p:blipFill>
        <p:spPr>
          <a:xfrm>
            <a:off x="449918" y="2054521"/>
            <a:ext cx="3506844" cy="3943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337"/>
          <a:stretch/>
        </p:blipFill>
        <p:spPr>
          <a:xfrm>
            <a:off x="4097980" y="2067472"/>
            <a:ext cx="3644731" cy="253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238" r="4101"/>
          <a:stretch/>
        </p:blipFill>
        <p:spPr>
          <a:xfrm>
            <a:off x="7873340" y="3452648"/>
            <a:ext cx="3921875" cy="2545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5-Point Star 36"/>
          <p:cNvSpPr/>
          <p:nvPr/>
        </p:nvSpPr>
        <p:spPr>
          <a:xfrm>
            <a:off x="2641825" y="2881888"/>
            <a:ext cx="270588" cy="27432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981789" y="3065706"/>
            <a:ext cx="320040" cy="3200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2709455" y="2429605"/>
            <a:ext cx="182880" cy="18288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3244217" y="2817880"/>
            <a:ext cx="128016" cy="128016"/>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2469307" y="2160149"/>
            <a:ext cx="155448" cy="15544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3059645" y="2656470"/>
            <a:ext cx="91440" cy="914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181929" y="2237873"/>
            <a:ext cx="91440" cy="914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2423587" y="2602397"/>
            <a:ext cx="91440" cy="914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950957" y="2465237"/>
            <a:ext cx="270588" cy="27432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5260761" y="3270779"/>
            <a:ext cx="320040" cy="3200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627544" y="1921628"/>
            <a:ext cx="109728" cy="10972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125729" y="1812359"/>
            <a:ext cx="182880" cy="18288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5158929" y="2834688"/>
            <a:ext cx="155448" cy="15544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4950957" y="2327842"/>
            <a:ext cx="91440" cy="914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9151123" y="3495099"/>
            <a:ext cx="270588" cy="27432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9641518" y="3585059"/>
            <a:ext cx="320040" cy="3200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9536466" y="3475331"/>
            <a:ext cx="109728" cy="10972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10188382" y="3821674"/>
            <a:ext cx="182880" cy="18288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8252167" y="3584515"/>
            <a:ext cx="128016" cy="128016"/>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8833602" y="3735708"/>
            <a:ext cx="155448" cy="15544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p:cNvSpPr/>
          <p:nvPr/>
        </p:nvSpPr>
        <p:spPr>
          <a:xfrm>
            <a:off x="10303640" y="3465781"/>
            <a:ext cx="91440" cy="914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p:cNvSpPr/>
          <p:nvPr/>
        </p:nvSpPr>
        <p:spPr>
          <a:xfrm>
            <a:off x="11172025" y="3597466"/>
            <a:ext cx="182880" cy="18288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p:cNvSpPr/>
          <p:nvPr/>
        </p:nvSpPr>
        <p:spPr>
          <a:xfrm>
            <a:off x="10235060" y="3013515"/>
            <a:ext cx="320040" cy="32004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p:cNvSpPr/>
          <p:nvPr/>
        </p:nvSpPr>
        <p:spPr>
          <a:xfrm>
            <a:off x="9560050" y="3156208"/>
            <a:ext cx="182880" cy="182880"/>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p:cNvSpPr/>
          <p:nvPr/>
        </p:nvSpPr>
        <p:spPr>
          <a:xfrm>
            <a:off x="9796245" y="2816863"/>
            <a:ext cx="155448" cy="155448"/>
          </a:xfrm>
          <a:prstGeom prst="star5">
            <a:avLst/>
          </a:prstGeom>
          <a:solidFill>
            <a:srgbClr val="FFFF00"/>
          </a:solidFill>
          <a:ln>
            <a:noFill/>
          </a:ln>
          <a:effectLst>
            <a:outerShdw blurRad="50800" dist="381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974" y="628757"/>
            <a:ext cx="909352" cy="909352"/>
          </a:xfrm>
          <a:prstGeom prst="rect">
            <a:avLst/>
          </a:prstGeom>
        </p:spPr>
      </p:pic>
    </p:spTree>
    <p:extLst>
      <p:ext uri="{BB962C8B-B14F-4D97-AF65-F5344CB8AC3E}">
        <p14:creationId xmlns:p14="http://schemas.microsoft.com/office/powerpoint/2010/main" val="15540727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nodeType="withEffect">
                                  <p:stCondLst>
                                    <p:cond delay="200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4" grpId="0" animBg="1"/>
      <p:bldP spid="45" grpId="0" animBg="1"/>
      <p:bldP spid="11" grpId="0" animBg="1"/>
      <p:bldP spid="12" grpId="0" animBg="1"/>
      <p:bldP spid="13" grpId="0" animBg="1"/>
      <p:bldP spid="14" grpId="0" animBg="1"/>
      <p:bldP spid="16" grpId="0" animBg="1"/>
      <p:bldP spid="34" grpId="0" animBg="1"/>
      <p:bldP spid="47" grpId="0" animBg="1"/>
      <p:bldP spid="48" grpId="0" animBg="1"/>
      <p:bldP spid="49" grpId="0" animBg="1"/>
      <p:bldP spid="50" grpId="0" animBg="1"/>
      <p:bldP spid="51" grpId="0" animBg="1"/>
      <p:bldP spid="52" grpId="0" animBg="1"/>
      <p:bldP spid="53" grpId="0" animBg="1"/>
      <p:bldP spid="58" grpId="0" animBg="1"/>
      <p:bldP spid="62" grpId="0" animBg="1"/>
      <p:bldP spid="63"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Why Collect Data? </a:t>
            </a:r>
          </a:p>
        </p:txBody>
      </p:sp>
      <p:sp>
        <p:nvSpPr>
          <p:cNvPr id="3" name="Content Placeholder 2"/>
          <p:cNvSpPr>
            <a:spLocks noGrp="1"/>
          </p:cNvSpPr>
          <p:nvPr>
            <p:ph idx="1"/>
          </p:nvPr>
        </p:nvSpPr>
        <p:spPr>
          <a:xfrm>
            <a:off x="1096964" y="1846263"/>
            <a:ext cx="6544808" cy="4265288"/>
          </a:xfrm>
        </p:spPr>
        <p:txBody>
          <a:bodyPr/>
          <a:lstStyle/>
          <a:p>
            <a:pPr marL="342900" indent="-342900">
              <a:spcAft>
                <a:spcPts val="3000"/>
              </a:spcAft>
              <a:buFont typeface="Wingdings" panose="05000000000000000000" pitchFamily="2" charset="2"/>
              <a:buChar char="Ø"/>
            </a:pPr>
            <a:r>
              <a:rPr lang="en-US" sz="3200" dirty="0"/>
              <a:t>It’s in agency’s contract with CDA</a:t>
            </a:r>
          </a:p>
          <a:p>
            <a:pPr marL="342900" indent="-342900">
              <a:spcAft>
                <a:spcPts val="3000"/>
              </a:spcAft>
              <a:buFont typeface="Wingdings" panose="05000000000000000000" pitchFamily="2" charset="2"/>
              <a:buChar char="Ø"/>
            </a:pPr>
            <a:r>
              <a:rPr lang="en-US" sz="3200" dirty="0"/>
              <a:t>Must target services to the most needy – socially &amp; economically</a:t>
            </a:r>
          </a:p>
          <a:p>
            <a:pPr marL="342900" indent="-342900">
              <a:spcAft>
                <a:spcPts val="3000"/>
              </a:spcAft>
              <a:buFont typeface="Wingdings" panose="05000000000000000000" pitchFamily="2" charset="2"/>
              <a:buChar char="Ø"/>
            </a:pPr>
            <a:r>
              <a:rPr lang="en-US" sz="3200" dirty="0"/>
              <a:t>Accuracy is important!</a:t>
            </a:r>
          </a:p>
          <a:p>
            <a:pPr marL="342900" indent="-342900">
              <a:spcAft>
                <a:spcPts val="3000"/>
              </a:spcAft>
              <a:buFont typeface="Wingdings" panose="05000000000000000000" pitchFamily="2" charset="2"/>
              <a:buChar char="Ø"/>
            </a:pPr>
            <a:r>
              <a:rPr lang="en-US" sz="3200" dirty="0"/>
              <a:t>Deadlines are important!</a:t>
            </a:r>
          </a:p>
        </p:txBody>
      </p:sp>
      <p:sp>
        <p:nvSpPr>
          <p:cNvPr id="8" name="Slide Number Placeholder 7"/>
          <p:cNvSpPr>
            <a:spLocks noGrp="1"/>
          </p:cNvSpPr>
          <p:nvPr>
            <p:ph type="sldNum" sz="quarter" idx="12"/>
          </p:nvPr>
        </p:nvSpPr>
        <p:spPr/>
        <p:txBody>
          <a:bodyPr/>
          <a:lstStyle/>
          <a:p>
            <a:pPr>
              <a:defRPr/>
            </a:pPr>
            <a:fld id="{0D144469-EFF7-4570-900D-F83F1B8B1361}" type="slidenum">
              <a:rPr lang="en-US" smtClean="0"/>
              <a:pPr>
                <a:defRPr/>
              </a:pPr>
              <a:t>13</a:t>
            </a:fld>
            <a:endParaRPr lang="en-US"/>
          </a:p>
        </p:txBody>
      </p:sp>
      <p:pic>
        <p:nvPicPr>
          <p:cNvPr id="5" name="Picture 4">
            <a:extLst>
              <a:ext uri="{FF2B5EF4-FFF2-40B4-BE49-F238E27FC236}">
                <a16:creationId xmlns:a16="http://schemas.microsoft.com/office/drawing/2014/main" id="{81DDCDC3-B984-919E-B881-40E4F298E459}"/>
              </a:ext>
            </a:extLst>
          </p:cNvPr>
          <p:cNvPicPr>
            <a:picLocks noChangeAspect="1"/>
          </p:cNvPicPr>
          <p:nvPr/>
        </p:nvPicPr>
        <p:blipFill>
          <a:blip r:embed="rId2"/>
          <a:stretch>
            <a:fillRect/>
          </a:stretch>
        </p:blipFill>
        <p:spPr>
          <a:xfrm>
            <a:off x="7458075" y="1475959"/>
            <a:ext cx="4096182" cy="3932335"/>
          </a:xfrm>
          <a:prstGeom prst="rect">
            <a:avLst/>
          </a:prstGeom>
        </p:spPr>
      </p:pic>
    </p:spTree>
    <p:extLst>
      <p:ext uri="{BB962C8B-B14F-4D97-AF65-F5344CB8AC3E}">
        <p14:creationId xmlns:p14="http://schemas.microsoft.com/office/powerpoint/2010/main" val="12393351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75DAB8-2555-421F-AD70-D70CDDF459D4}"/>
              </a:ext>
            </a:extLst>
          </p:cNvPr>
          <p:cNvSpPr>
            <a:spLocks noGrp="1"/>
          </p:cNvSpPr>
          <p:nvPr>
            <p:ph type="title"/>
          </p:nvPr>
        </p:nvSpPr>
        <p:spPr>
          <a:xfrm>
            <a:off x="838200" y="-71202"/>
            <a:ext cx="10515600" cy="1325563"/>
          </a:xfrm>
        </p:spPr>
        <p:txBody>
          <a:bodyPr/>
          <a:lstStyle/>
          <a:p>
            <a:r>
              <a:rPr lang="en-US" dirty="0"/>
              <a:t>Updated Monthly Program Reports</a:t>
            </a:r>
          </a:p>
        </p:txBody>
      </p:sp>
      <p:sp>
        <p:nvSpPr>
          <p:cNvPr id="16" name="Rectangle 15">
            <a:extLst>
              <a:ext uri="{FF2B5EF4-FFF2-40B4-BE49-F238E27FC236}">
                <a16:creationId xmlns:a16="http://schemas.microsoft.com/office/drawing/2014/main" id="{9EEBBE92-A9C9-4047-B8F9-F6BA3A290BFC}"/>
              </a:ext>
            </a:extLst>
          </p:cNvPr>
          <p:cNvSpPr/>
          <p:nvPr/>
        </p:nvSpPr>
        <p:spPr>
          <a:xfrm>
            <a:off x="7030290" y="4162607"/>
            <a:ext cx="5043162" cy="338554"/>
          </a:xfrm>
          <a:prstGeom prst="rect">
            <a:avLst/>
          </a:prstGeom>
        </p:spPr>
        <p:txBody>
          <a:bodyPr wrap="square">
            <a:spAutoFit/>
          </a:bodyPr>
          <a:lstStyle/>
          <a:p>
            <a:r>
              <a:rPr lang="en-US" sz="1600" b="1" dirty="0"/>
              <a:t>Definition: </a:t>
            </a:r>
            <a:r>
              <a:rPr lang="en-US" sz="1600" dirty="0"/>
              <a:t>Entrees paid for by meal-site. </a:t>
            </a:r>
            <a:endParaRPr lang="en-US" dirty="0"/>
          </a:p>
        </p:txBody>
      </p:sp>
      <p:sp>
        <p:nvSpPr>
          <p:cNvPr id="7" name="Rectangle 6">
            <a:extLst>
              <a:ext uri="{FF2B5EF4-FFF2-40B4-BE49-F238E27FC236}">
                <a16:creationId xmlns:a16="http://schemas.microsoft.com/office/drawing/2014/main" id="{62CBC915-A814-4DDC-8D54-E283DC91134D}"/>
              </a:ext>
            </a:extLst>
          </p:cNvPr>
          <p:cNvSpPr/>
          <p:nvPr/>
        </p:nvSpPr>
        <p:spPr>
          <a:xfrm>
            <a:off x="6925428" y="3711582"/>
            <a:ext cx="3817968" cy="369332"/>
          </a:xfrm>
          <a:prstGeom prst="rect">
            <a:avLst/>
          </a:prstGeom>
        </p:spPr>
        <p:txBody>
          <a:bodyPr wrap="none">
            <a:spAutoFit/>
          </a:bodyPr>
          <a:lstStyle/>
          <a:p>
            <a:r>
              <a:rPr lang="en-US" dirty="0">
                <a:solidFill>
                  <a:srgbClr val="C00000"/>
                </a:solidFill>
              </a:rPr>
              <a:t>What is a meal prepared from scratch?</a:t>
            </a:r>
          </a:p>
        </p:txBody>
      </p:sp>
      <p:pic>
        <p:nvPicPr>
          <p:cNvPr id="2" name="Picture 1">
            <a:extLst>
              <a:ext uri="{FF2B5EF4-FFF2-40B4-BE49-F238E27FC236}">
                <a16:creationId xmlns:a16="http://schemas.microsoft.com/office/drawing/2014/main" id="{E99EDE3A-8C7D-85AF-5BB5-8151714F62A1}"/>
              </a:ext>
            </a:extLst>
          </p:cNvPr>
          <p:cNvPicPr>
            <a:picLocks noChangeAspect="1"/>
          </p:cNvPicPr>
          <p:nvPr/>
        </p:nvPicPr>
        <p:blipFill>
          <a:blip r:embed="rId2"/>
          <a:stretch>
            <a:fillRect/>
          </a:stretch>
        </p:blipFill>
        <p:spPr>
          <a:xfrm>
            <a:off x="621952" y="988451"/>
            <a:ext cx="4907870" cy="5610160"/>
          </a:xfrm>
          <a:prstGeom prst="rect">
            <a:avLst/>
          </a:prstGeom>
        </p:spPr>
      </p:pic>
      <p:pic>
        <p:nvPicPr>
          <p:cNvPr id="5" name="Picture 4">
            <a:extLst>
              <a:ext uri="{FF2B5EF4-FFF2-40B4-BE49-F238E27FC236}">
                <a16:creationId xmlns:a16="http://schemas.microsoft.com/office/drawing/2014/main" id="{BA428D09-088D-5262-BBAA-9A07D5DD17F8}"/>
              </a:ext>
            </a:extLst>
          </p:cNvPr>
          <p:cNvPicPr>
            <a:picLocks noChangeAspect="1"/>
          </p:cNvPicPr>
          <p:nvPr/>
        </p:nvPicPr>
        <p:blipFill>
          <a:blip r:embed="rId3"/>
          <a:stretch>
            <a:fillRect/>
          </a:stretch>
        </p:blipFill>
        <p:spPr>
          <a:xfrm>
            <a:off x="6512056" y="1722139"/>
            <a:ext cx="4818686" cy="1325563"/>
          </a:xfrm>
          <a:prstGeom prst="rect">
            <a:avLst/>
          </a:prstGeom>
        </p:spPr>
      </p:pic>
      <p:sp>
        <p:nvSpPr>
          <p:cNvPr id="6" name="Oval 5">
            <a:extLst>
              <a:ext uri="{FF2B5EF4-FFF2-40B4-BE49-F238E27FC236}">
                <a16:creationId xmlns:a16="http://schemas.microsoft.com/office/drawing/2014/main" id="{79F077AA-1D13-32A3-84B3-626B0FB3ABDC}"/>
              </a:ext>
            </a:extLst>
          </p:cNvPr>
          <p:cNvSpPr/>
          <p:nvPr/>
        </p:nvSpPr>
        <p:spPr>
          <a:xfrm>
            <a:off x="5983606" y="837670"/>
            <a:ext cx="6126480" cy="13255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Arrow Connector 8">
            <a:extLst>
              <a:ext uri="{FF2B5EF4-FFF2-40B4-BE49-F238E27FC236}">
                <a16:creationId xmlns:a16="http://schemas.microsoft.com/office/drawing/2014/main" id="{B8A4A4B3-D07D-897A-75CD-2523488AF409}"/>
              </a:ext>
            </a:extLst>
          </p:cNvPr>
          <p:cNvCxnSpPr>
            <a:cxnSpLocks/>
          </p:cNvCxnSpPr>
          <p:nvPr/>
        </p:nvCxnSpPr>
        <p:spPr>
          <a:xfrm flipH="1">
            <a:off x="2292534" y="2911058"/>
            <a:ext cx="4246639" cy="25030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0506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75DAB8-2555-421F-AD70-D70CDDF459D4}"/>
              </a:ext>
            </a:extLst>
          </p:cNvPr>
          <p:cNvSpPr>
            <a:spLocks noGrp="1"/>
          </p:cNvSpPr>
          <p:nvPr>
            <p:ph type="title"/>
          </p:nvPr>
        </p:nvSpPr>
        <p:spPr>
          <a:xfrm>
            <a:off x="1075736" y="-34698"/>
            <a:ext cx="10515600" cy="1325563"/>
          </a:xfrm>
        </p:spPr>
        <p:txBody>
          <a:bodyPr/>
          <a:lstStyle/>
          <a:p>
            <a:r>
              <a:rPr lang="en-US" dirty="0"/>
              <a:t>Updated Monthly Program Reports</a:t>
            </a:r>
          </a:p>
        </p:txBody>
      </p:sp>
      <p:sp>
        <p:nvSpPr>
          <p:cNvPr id="3" name="Rectangle 2">
            <a:extLst>
              <a:ext uri="{FF2B5EF4-FFF2-40B4-BE49-F238E27FC236}">
                <a16:creationId xmlns:a16="http://schemas.microsoft.com/office/drawing/2014/main" id="{EA097F09-30F5-438D-AA60-942D344500E7}"/>
              </a:ext>
            </a:extLst>
          </p:cNvPr>
          <p:cNvSpPr/>
          <p:nvPr/>
        </p:nvSpPr>
        <p:spPr>
          <a:xfrm>
            <a:off x="7124701" y="4901288"/>
            <a:ext cx="5043162" cy="1323439"/>
          </a:xfrm>
          <a:prstGeom prst="rect">
            <a:avLst/>
          </a:prstGeom>
        </p:spPr>
        <p:txBody>
          <a:bodyPr wrap="square">
            <a:spAutoFit/>
          </a:bodyPr>
          <a:lstStyle/>
          <a:p>
            <a:r>
              <a:rPr lang="en-US" sz="2000" dirty="0">
                <a:solidFill>
                  <a:srgbClr val="C00000"/>
                </a:solidFill>
              </a:rPr>
              <a:t>Note: All clients must fill out a new intake at the beginning of each fiscal year. </a:t>
            </a:r>
          </a:p>
          <a:p>
            <a:endParaRPr lang="en-US" sz="2000" dirty="0">
              <a:solidFill>
                <a:srgbClr val="C00000"/>
              </a:solidFill>
            </a:endParaRPr>
          </a:p>
          <a:p>
            <a:r>
              <a:rPr lang="en-US" sz="2000" dirty="0">
                <a:solidFill>
                  <a:srgbClr val="C00000"/>
                </a:solidFill>
              </a:rPr>
              <a:t>All are considered “new” at this time.</a:t>
            </a:r>
          </a:p>
        </p:txBody>
      </p:sp>
      <p:pic>
        <p:nvPicPr>
          <p:cNvPr id="2" name="Picture 1">
            <a:extLst>
              <a:ext uri="{FF2B5EF4-FFF2-40B4-BE49-F238E27FC236}">
                <a16:creationId xmlns:a16="http://schemas.microsoft.com/office/drawing/2014/main" id="{DE873837-C23E-4BB8-A455-29DCD8E99852}"/>
              </a:ext>
            </a:extLst>
          </p:cNvPr>
          <p:cNvPicPr>
            <a:picLocks noChangeAspect="1"/>
          </p:cNvPicPr>
          <p:nvPr/>
        </p:nvPicPr>
        <p:blipFill>
          <a:blip r:embed="rId2"/>
          <a:stretch>
            <a:fillRect/>
          </a:stretch>
        </p:blipFill>
        <p:spPr>
          <a:xfrm>
            <a:off x="1075735" y="1105229"/>
            <a:ext cx="4907870" cy="5610160"/>
          </a:xfrm>
          <a:prstGeom prst="rect">
            <a:avLst/>
          </a:prstGeom>
        </p:spPr>
      </p:pic>
      <p:cxnSp>
        <p:nvCxnSpPr>
          <p:cNvPr id="17" name="Straight Arrow Connector 16">
            <a:extLst>
              <a:ext uri="{FF2B5EF4-FFF2-40B4-BE49-F238E27FC236}">
                <a16:creationId xmlns:a16="http://schemas.microsoft.com/office/drawing/2014/main" id="{99E9F160-F9BD-4B45-9E47-9352991E1A87}"/>
              </a:ext>
            </a:extLst>
          </p:cNvPr>
          <p:cNvCxnSpPr>
            <a:cxnSpLocks/>
          </p:cNvCxnSpPr>
          <p:nvPr/>
        </p:nvCxnSpPr>
        <p:spPr>
          <a:xfrm flipH="1">
            <a:off x="4425696" y="4414515"/>
            <a:ext cx="3838791" cy="20579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88D51F7-C4F2-60F7-A2B2-6C87AC4F0902}"/>
              </a:ext>
            </a:extLst>
          </p:cNvPr>
          <p:cNvPicPr>
            <a:picLocks noChangeAspect="1"/>
          </p:cNvPicPr>
          <p:nvPr/>
        </p:nvPicPr>
        <p:blipFill>
          <a:blip r:embed="rId3"/>
          <a:stretch>
            <a:fillRect/>
          </a:stretch>
        </p:blipFill>
        <p:spPr>
          <a:xfrm>
            <a:off x="5751788" y="2494932"/>
            <a:ext cx="6071366" cy="1519760"/>
          </a:xfrm>
          <a:prstGeom prst="rect">
            <a:avLst/>
          </a:prstGeom>
        </p:spPr>
      </p:pic>
      <p:sp>
        <p:nvSpPr>
          <p:cNvPr id="10" name="Oval 9">
            <a:extLst>
              <a:ext uri="{FF2B5EF4-FFF2-40B4-BE49-F238E27FC236}">
                <a16:creationId xmlns:a16="http://schemas.microsoft.com/office/drawing/2014/main" id="{1ACEC50E-BEB7-0680-80AB-C400D3D39938}"/>
              </a:ext>
            </a:extLst>
          </p:cNvPr>
          <p:cNvSpPr/>
          <p:nvPr/>
        </p:nvSpPr>
        <p:spPr>
          <a:xfrm>
            <a:off x="5751789" y="2445993"/>
            <a:ext cx="6440212" cy="17208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41297817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7607-1DDC-48B1-B3B0-E4DE3BC1E1CE}"/>
              </a:ext>
            </a:extLst>
          </p:cNvPr>
          <p:cNvSpPr>
            <a:spLocks noGrp="1"/>
          </p:cNvSpPr>
          <p:nvPr>
            <p:ph type="title"/>
          </p:nvPr>
        </p:nvSpPr>
        <p:spPr/>
        <p:txBody>
          <a:bodyPr/>
          <a:lstStyle/>
          <a:p>
            <a:r>
              <a:rPr lang="en-US" dirty="0"/>
              <a:t>Updated Monthly Program Reports</a:t>
            </a:r>
          </a:p>
        </p:txBody>
      </p:sp>
      <p:pic>
        <p:nvPicPr>
          <p:cNvPr id="4" name="Picture 3">
            <a:extLst>
              <a:ext uri="{FF2B5EF4-FFF2-40B4-BE49-F238E27FC236}">
                <a16:creationId xmlns:a16="http://schemas.microsoft.com/office/drawing/2014/main" id="{AF7561FE-1E79-4C54-B2D8-1B0EDBEC5E8A}"/>
              </a:ext>
            </a:extLst>
          </p:cNvPr>
          <p:cNvPicPr>
            <a:picLocks noChangeAspect="1"/>
          </p:cNvPicPr>
          <p:nvPr/>
        </p:nvPicPr>
        <p:blipFill>
          <a:blip r:embed="rId2"/>
          <a:stretch>
            <a:fillRect/>
          </a:stretch>
        </p:blipFill>
        <p:spPr>
          <a:xfrm>
            <a:off x="3123768" y="1247775"/>
            <a:ext cx="4290810" cy="5552813"/>
          </a:xfrm>
          <a:prstGeom prst="rect">
            <a:avLst/>
          </a:prstGeom>
        </p:spPr>
      </p:pic>
      <p:cxnSp>
        <p:nvCxnSpPr>
          <p:cNvPr id="5" name="Straight Arrow Connector 4">
            <a:extLst>
              <a:ext uri="{FF2B5EF4-FFF2-40B4-BE49-F238E27FC236}">
                <a16:creationId xmlns:a16="http://schemas.microsoft.com/office/drawing/2014/main" id="{13A4BFD1-EC4E-4ECD-B6D9-40DBF1CC8104}"/>
              </a:ext>
            </a:extLst>
          </p:cNvPr>
          <p:cNvCxnSpPr>
            <a:cxnSpLocks/>
          </p:cNvCxnSpPr>
          <p:nvPr/>
        </p:nvCxnSpPr>
        <p:spPr>
          <a:xfrm flipH="1">
            <a:off x="6929174" y="3020175"/>
            <a:ext cx="970809" cy="294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79645D-4F86-4E69-9890-8FBCB22DD30A}"/>
              </a:ext>
            </a:extLst>
          </p:cNvPr>
          <p:cNvCxnSpPr>
            <a:cxnSpLocks/>
          </p:cNvCxnSpPr>
          <p:nvPr/>
        </p:nvCxnSpPr>
        <p:spPr>
          <a:xfrm flipH="1">
            <a:off x="6929173" y="5327276"/>
            <a:ext cx="970810" cy="40704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20E478-F4E6-4CDB-99C6-C7B0AB80E701}"/>
              </a:ext>
            </a:extLst>
          </p:cNvPr>
          <p:cNvSpPr txBox="1"/>
          <p:nvPr/>
        </p:nvSpPr>
        <p:spPr>
          <a:xfrm>
            <a:off x="7295437" y="4804056"/>
            <a:ext cx="1941621" cy="523220"/>
          </a:xfrm>
          <a:prstGeom prst="rect">
            <a:avLst/>
          </a:prstGeom>
          <a:noFill/>
        </p:spPr>
        <p:txBody>
          <a:bodyPr wrap="square" rtlCol="0">
            <a:spAutoFit/>
          </a:bodyPr>
          <a:lstStyle/>
          <a:p>
            <a:r>
              <a:rPr lang="en-US" sz="2800" b="1" dirty="0">
                <a:solidFill>
                  <a:schemeClr val="tx1">
                    <a:lumMod val="85000"/>
                    <a:lumOff val="15000"/>
                  </a:schemeClr>
                </a:solidFill>
              </a:rPr>
              <a:t>By the 10</a:t>
            </a:r>
            <a:r>
              <a:rPr lang="en-US" sz="2800" b="1" baseline="30000" dirty="0">
                <a:solidFill>
                  <a:schemeClr val="tx1">
                    <a:lumMod val="85000"/>
                    <a:lumOff val="15000"/>
                  </a:schemeClr>
                </a:solidFill>
              </a:rPr>
              <a:t>th</a:t>
            </a:r>
            <a:r>
              <a:rPr lang="en-US" sz="2800" b="1" dirty="0">
                <a:solidFill>
                  <a:schemeClr val="tx1">
                    <a:lumMod val="85000"/>
                    <a:lumOff val="15000"/>
                  </a:schemeClr>
                </a:solidFill>
              </a:rPr>
              <a:t>!</a:t>
            </a:r>
          </a:p>
        </p:txBody>
      </p:sp>
      <p:sp>
        <p:nvSpPr>
          <p:cNvPr id="8" name="TextBox 7">
            <a:extLst>
              <a:ext uri="{FF2B5EF4-FFF2-40B4-BE49-F238E27FC236}">
                <a16:creationId xmlns:a16="http://schemas.microsoft.com/office/drawing/2014/main" id="{88F12E46-E741-49C1-AA08-AAC0AD6AE7A5}"/>
              </a:ext>
            </a:extLst>
          </p:cNvPr>
          <p:cNvSpPr txBox="1"/>
          <p:nvPr/>
        </p:nvSpPr>
        <p:spPr>
          <a:xfrm>
            <a:off x="7414578" y="2066068"/>
            <a:ext cx="1941621" cy="954107"/>
          </a:xfrm>
          <a:prstGeom prst="rect">
            <a:avLst/>
          </a:prstGeom>
          <a:noFill/>
        </p:spPr>
        <p:txBody>
          <a:bodyPr wrap="square" rtlCol="0">
            <a:spAutoFit/>
          </a:bodyPr>
          <a:lstStyle/>
          <a:p>
            <a:r>
              <a:rPr lang="en-US" sz="2800" b="1" dirty="0">
                <a:solidFill>
                  <a:schemeClr val="tx1">
                    <a:lumMod val="85000"/>
                    <a:lumOff val="15000"/>
                  </a:schemeClr>
                </a:solidFill>
              </a:rPr>
              <a:t>Important Questions</a:t>
            </a:r>
          </a:p>
        </p:txBody>
      </p:sp>
    </p:spTree>
    <p:extLst>
      <p:ext uri="{BB962C8B-B14F-4D97-AF65-F5344CB8AC3E}">
        <p14:creationId xmlns:p14="http://schemas.microsoft.com/office/powerpoint/2010/main" val="14344588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par>
                                <p:cTn id="21" presetID="2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1084"/>
            <a:ext cx="10058400" cy="1449387"/>
          </a:xfrm>
        </p:spPr>
        <p:txBody>
          <a:bodyPr/>
          <a:lstStyle/>
          <a:p>
            <a:r>
              <a:rPr lang="en-US" dirty="0"/>
              <a:t>Updated Monthly Program Reports</a:t>
            </a:r>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17</a:t>
            </a:fld>
            <a:endParaRPr lang="en-US"/>
          </a:p>
        </p:txBody>
      </p:sp>
      <p:sp>
        <p:nvSpPr>
          <p:cNvPr id="13" name="TextBox 12"/>
          <p:cNvSpPr txBox="1"/>
          <p:nvPr/>
        </p:nvSpPr>
        <p:spPr>
          <a:xfrm>
            <a:off x="9901238" y="548431"/>
            <a:ext cx="2083012" cy="1135054"/>
          </a:xfrm>
          <a:prstGeom prst="rect">
            <a:avLst/>
          </a:prstGeom>
          <a:noFill/>
        </p:spPr>
        <p:txBody>
          <a:bodyPr wrap="square" rtlCol="0">
            <a:spAutoFit/>
          </a:bodyPr>
          <a:lstStyle/>
          <a:p>
            <a:pPr algn="r">
              <a:lnSpc>
                <a:spcPct val="80000"/>
              </a:lnSpc>
            </a:pPr>
            <a:r>
              <a:rPr lang="en-US" sz="2800" b="1" dirty="0">
                <a:solidFill>
                  <a:schemeClr val="tx1">
                    <a:lumMod val="85000"/>
                    <a:lumOff val="15000"/>
                  </a:schemeClr>
                </a:solidFill>
              </a:rPr>
              <a:t>Monthly Performance Measures</a:t>
            </a:r>
          </a:p>
        </p:txBody>
      </p:sp>
      <p:sp>
        <p:nvSpPr>
          <p:cNvPr id="15" name="Rectangle 14"/>
          <p:cNvSpPr/>
          <p:nvPr/>
        </p:nvSpPr>
        <p:spPr>
          <a:xfrm>
            <a:off x="3894205" y="2295994"/>
            <a:ext cx="538163" cy="10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15001A-DE1A-4F60-B246-C9A0DAEE66FA}"/>
              </a:ext>
            </a:extLst>
          </p:cNvPr>
          <p:cNvSpPr/>
          <p:nvPr/>
        </p:nvSpPr>
        <p:spPr>
          <a:xfrm>
            <a:off x="2035358" y="2030608"/>
            <a:ext cx="1556221" cy="10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82FA799-969F-A979-F12E-9435394C28BA}"/>
              </a:ext>
            </a:extLst>
          </p:cNvPr>
          <p:cNvPicPr>
            <a:picLocks noChangeAspect="1"/>
          </p:cNvPicPr>
          <p:nvPr/>
        </p:nvPicPr>
        <p:blipFill>
          <a:blip r:embed="rId2"/>
          <a:stretch>
            <a:fillRect/>
          </a:stretch>
        </p:blipFill>
        <p:spPr>
          <a:xfrm>
            <a:off x="481852" y="1053508"/>
            <a:ext cx="4647837" cy="5816325"/>
          </a:xfrm>
          <a:prstGeom prst="rect">
            <a:avLst/>
          </a:prstGeom>
        </p:spPr>
      </p:pic>
      <p:sp>
        <p:nvSpPr>
          <p:cNvPr id="17" name="TextBox 16"/>
          <p:cNvSpPr txBox="1"/>
          <p:nvPr/>
        </p:nvSpPr>
        <p:spPr>
          <a:xfrm>
            <a:off x="3907324" y="6130319"/>
            <a:ext cx="2083012" cy="790345"/>
          </a:xfrm>
          <a:prstGeom prst="rect">
            <a:avLst/>
          </a:prstGeom>
          <a:noFill/>
        </p:spPr>
        <p:txBody>
          <a:bodyPr wrap="square" rtlCol="0">
            <a:spAutoFit/>
          </a:bodyPr>
          <a:lstStyle/>
          <a:p>
            <a:pPr>
              <a:lnSpc>
                <a:spcPct val="80000"/>
              </a:lnSpc>
            </a:pPr>
            <a:r>
              <a:rPr lang="en-US" sz="2800" b="1" dirty="0">
                <a:solidFill>
                  <a:schemeClr val="tx1">
                    <a:lumMod val="85000"/>
                    <a:lumOff val="15000"/>
                  </a:schemeClr>
                </a:solidFill>
              </a:rPr>
              <a:t>Electronic Signature</a:t>
            </a:r>
          </a:p>
        </p:txBody>
      </p:sp>
      <p:cxnSp>
        <p:nvCxnSpPr>
          <p:cNvPr id="9" name="Straight Arrow Connector 8">
            <a:extLst>
              <a:ext uri="{FF2B5EF4-FFF2-40B4-BE49-F238E27FC236}">
                <a16:creationId xmlns:a16="http://schemas.microsoft.com/office/drawing/2014/main" id="{F4E881EC-5390-30CA-6993-DA5B33E2A352}"/>
              </a:ext>
            </a:extLst>
          </p:cNvPr>
          <p:cNvCxnSpPr>
            <a:cxnSpLocks/>
          </p:cNvCxnSpPr>
          <p:nvPr/>
        </p:nvCxnSpPr>
        <p:spPr>
          <a:xfrm flipH="1" flipV="1">
            <a:off x="2203704" y="6462869"/>
            <a:ext cx="1752414" cy="24069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8C30DF91-9A86-32FB-647D-850D9BAC0080}"/>
              </a:ext>
            </a:extLst>
          </p:cNvPr>
          <p:cNvPicPr>
            <a:picLocks noChangeAspect="1"/>
          </p:cNvPicPr>
          <p:nvPr/>
        </p:nvPicPr>
        <p:blipFill>
          <a:blip r:embed="rId3"/>
          <a:stretch>
            <a:fillRect/>
          </a:stretch>
        </p:blipFill>
        <p:spPr>
          <a:xfrm>
            <a:off x="5375254" y="2007136"/>
            <a:ext cx="6739740" cy="2990890"/>
          </a:xfrm>
          <a:prstGeom prst="rect">
            <a:avLst/>
          </a:prstGeom>
        </p:spPr>
      </p:pic>
      <p:cxnSp>
        <p:nvCxnSpPr>
          <p:cNvPr id="12" name="Straight Arrow Connector 11"/>
          <p:cNvCxnSpPr>
            <a:cxnSpLocks/>
          </p:cNvCxnSpPr>
          <p:nvPr/>
        </p:nvCxnSpPr>
        <p:spPr>
          <a:xfrm>
            <a:off x="11013440" y="1571116"/>
            <a:ext cx="0" cy="102886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0A0EE79-3B44-7A36-5C86-DE361966B7B9}"/>
              </a:ext>
            </a:extLst>
          </p:cNvPr>
          <p:cNvSpPr txBox="1"/>
          <p:nvPr/>
        </p:nvSpPr>
        <p:spPr>
          <a:xfrm>
            <a:off x="5647259" y="5455731"/>
            <a:ext cx="6544741" cy="369332"/>
          </a:xfrm>
          <a:prstGeom prst="rect">
            <a:avLst/>
          </a:prstGeom>
          <a:noFill/>
        </p:spPr>
        <p:txBody>
          <a:bodyPr wrap="square" rtlCol="0">
            <a:spAutoFit/>
          </a:bodyPr>
          <a:lstStyle/>
          <a:p>
            <a:r>
              <a:rPr lang="en-US" dirty="0"/>
              <a:t>Please send in </a:t>
            </a:r>
            <a:r>
              <a:rPr lang="en-US" dirty="0">
                <a:highlight>
                  <a:srgbClr val="FFFF00"/>
                </a:highlight>
              </a:rPr>
              <a:t>Excel spreadsheet </a:t>
            </a:r>
            <a:r>
              <a:rPr lang="en-US" dirty="0"/>
              <a:t>by the 10</a:t>
            </a:r>
            <a:r>
              <a:rPr lang="en-US" baseline="30000" dirty="0"/>
              <a:t>th</a:t>
            </a:r>
            <a:r>
              <a:rPr lang="en-US" dirty="0"/>
              <a:t> of the following month. </a:t>
            </a:r>
            <a:r>
              <a:rPr lang="en-US" dirty="0">
                <a:highlight>
                  <a:srgbClr val="FFFF00"/>
                </a:highlight>
              </a:rPr>
              <a:t>  </a:t>
            </a:r>
          </a:p>
        </p:txBody>
      </p:sp>
    </p:spTree>
    <p:extLst>
      <p:ext uri="{BB962C8B-B14F-4D97-AF65-F5344CB8AC3E}">
        <p14:creationId xmlns:p14="http://schemas.microsoft.com/office/powerpoint/2010/main" val="3298445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 calcmode="lin" valueType="num">
                                      <p:cBhvr>
                                        <p:cTn id="33"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16" y="2565144"/>
            <a:ext cx="10058400" cy="1449387"/>
          </a:xfrm>
        </p:spPr>
        <p:txBody>
          <a:bodyPr>
            <a:normAutofit/>
          </a:bodyPr>
          <a:lstStyle/>
          <a:p>
            <a:pPr algn="ctr"/>
            <a:r>
              <a:rPr lang="en-US" sz="5400" b="1" dirty="0"/>
              <a:t>Summary of Requirements</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18</a:t>
            </a:fld>
            <a:endParaRPr lang="en-US"/>
          </a:p>
        </p:txBody>
      </p:sp>
    </p:spTree>
    <p:extLst>
      <p:ext uri="{BB962C8B-B14F-4D97-AF65-F5344CB8AC3E}">
        <p14:creationId xmlns:p14="http://schemas.microsoft.com/office/powerpoint/2010/main" val="819260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Summary of Requirements </a:t>
            </a:r>
            <a:r>
              <a:rPr lang="en-US" sz="3200" dirty="0"/>
              <a:t>Programming</a:t>
            </a:r>
            <a:r>
              <a:rPr lang="en-US" dirty="0"/>
              <a:t> </a:t>
            </a:r>
          </a:p>
        </p:txBody>
      </p:sp>
      <p:sp>
        <p:nvSpPr>
          <p:cNvPr id="3" name="Content Placeholder 2"/>
          <p:cNvSpPr>
            <a:spLocks noGrp="1"/>
          </p:cNvSpPr>
          <p:nvPr>
            <p:ph idx="1"/>
          </p:nvPr>
        </p:nvSpPr>
        <p:spPr>
          <a:xfrm>
            <a:off x="1096962" y="1846263"/>
            <a:ext cx="10722143" cy="4427928"/>
          </a:xfrm>
        </p:spPr>
        <p:txBody>
          <a:bodyPr>
            <a:normAutofit fontScale="92500" lnSpcReduction="20000"/>
          </a:bodyPr>
          <a:lstStyle/>
          <a:p>
            <a:pPr marL="342900" indent="-342900">
              <a:spcAft>
                <a:spcPts val="900"/>
              </a:spcAft>
              <a:buFont typeface="Wingdings" panose="05000000000000000000" pitchFamily="2" charset="2"/>
              <a:buChar char="Ø"/>
            </a:pPr>
            <a:r>
              <a:rPr lang="en-US" sz="3400" dirty="0"/>
              <a:t>Program &amp; Fiscal Assessments (Monitoring)</a:t>
            </a:r>
          </a:p>
          <a:p>
            <a:pPr marL="342900" indent="-342900">
              <a:spcAft>
                <a:spcPts val="900"/>
              </a:spcAft>
              <a:buFont typeface="Wingdings" panose="05000000000000000000" pitchFamily="2" charset="2"/>
              <a:buChar char="Ø"/>
            </a:pPr>
            <a:r>
              <a:rPr lang="en-US" sz="3400" dirty="0"/>
              <a:t>1</a:t>
            </a:r>
            <a:r>
              <a:rPr lang="en-US" sz="3400" baseline="30000" dirty="0"/>
              <a:t>st</a:t>
            </a:r>
            <a:r>
              <a:rPr lang="en-US" sz="3400" dirty="0"/>
              <a:t> Year of New Contract – Present to Advisory Council</a:t>
            </a:r>
          </a:p>
          <a:p>
            <a:pPr marL="342900" indent="-342900">
              <a:spcAft>
                <a:spcPts val="900"/>
              </a:spcAft>
              <a:buFont typeface="Wingdings" panose="05000000000000000000" pitchFamily="2" charset="2"/>
              <a:buChar char="Ø"/>
            </a:pPr>
            <a:r>
              <a:rPr lang="en-US" sz="3400" dirty="0"/>
              <a:t>Performance – Corrective Action Plan (CAPs)</a:t>
            </a:r>
          </a:p>
          <a:p>
            <a:pPr marL="342900" indent="-342900">
              <a:spcAft>
                <a:spcPts val="900"/>
              </a:spcAft>
              <a:buFont typeface="Wingdings" panose="05000000000000000000" pitchFamily="2" charset="2"/>
              <a:buChar char="Ø"/>
            </a:pPr>
            <a:r>
              <a:rPr lang="en-US" sz="3400" dirty="0"/>
              <a:t>ADA Compliance – Posted</a:t>
            </a:r>
          </a:p>
          <a:p>
            <a:pPr marL="342900" indent="-342900">
              <a:spcAft>
                <a:spcPts val="900"/>
              </a:spcAft>
              <a:buFont typeface="Wingdings" panose="05000000000000000000" pitchFamily="2" charset="2"/>
              <a:buChar char="Ø"/>
            </a:pPr>
            <a:r>
              <a:rPr lang="en-US" sz="3400" dirty="0"/>
              <a:t>Availability and Eligibility</a:t>
            </a:r>
          </a:p>
          <a:p>
            <a:pPr marL="342900" indent="-342900">
              <a:spcAft>
                <a:spcPts val="900"/>
              </a:spcAft>
              <a:buFont typeface="Wingdings" panose="05000000000000000000" pitchFamily="2" charset="2"/>
              <a:buChar char="Ø"/>
            </a:pPr>
            <a:r>
              <a:rPr lang="en-US" sz="3400" dirty="0"/>
              <a:t>Mandated Reporter</a:t>
            </a:r>
          </a:p>
          <a:p>
            <a:pPr marL="342900" indent="-342900">
              <a:spcAft>
                <a:spcPts val="2400"/>
              </a:spcAft>
              <a:buFont typeface="Wingdings" panose="05000000000000000000" pitchFamily="2" charset="2"/>
              <a:buChar char="Ø"/>
            </a:pPr>
            <a:r>
              <a:rPr lang="en-US" sz="3400" dirty="0"/>
              <a:t>Annual Mandatory Security Awareness Training</a:t>
            </a:r>
          </a:p>
          <a:p>
            <a:pPr lvl="0"/>
            <a:endParaRPr lang="en-US" dirty="0"/>
          </a:p>
        </p:txBody>
      </p:sp>
      <p:sp>
        <p:nvSpPr>
          <p:cNvPr id="4" name="Content Placeholder 2"/>
          <p:cNvSpPr txBox="1">
            <a:spLocks/>
          </p:cNvSpPr>
          <p:nvPr/>
        </p:nvSpPr>
        <p:spPr bwMode="auto">
          <a:xfrm rot="21004713">
            <a:off x="6197622" y="4297946"/>
            <a:ext cx="2802133"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rtl="0" fontAlgn="base">
              <a:lnSpc>
                <a:spcPct val="100000"/>
              </a:lnSpc>
              <a:spcBef>
                <a:spcPts val="0"/>
              </a:spcBef>
              <a:spcAft>
                <a:spcPts val="0"/>
              </a:spcAft>
              <a:buClr>
                <a:schemeClr val="accent1"/>
              </a:buClr>
              <a:buSzPct val="100000"/>
              <a:buFont typeface="Calibri" panose="020F0502020204030204" pitchFamily="34" charset="0"/>
              <a:buNone/>
              <a:defRPr sz="2000" kern="1200">
                <a:solidFill>
                  <a:srgbClr val="404040"/>
                </a:solidFill>
                <a:latin typeface="+mn-lt"/>
                <a:ea typeface="+mn-ea"/>
                <a:cs typeface="+mn-cs"/>
              </a:defRPr>
            </a:lvl1pPr>
            <a:lvl2pPr marL="365760" indent="-182880" algn="l" rtl="0" fontAlgn="base">
              <a:lnSpc>
                <a:spcPct val="100000"/>
              </a:lnSpc>
              <a:spcBef>
                <a:spcPts val="0"/>
              </a:spcBef>
              <a:spcAft>
                <a:spcPts val="0"/>
              </a:spcAft>
              <a:buClr>
                <a:srgbClr val="0D171F"/>
              </a:buClr>
              <a:buFont typeface="Arial" panose="020B0604020202020204" pitchFamily="34" charset="0"/>
              <a:buChar char="•"/>
              <a:defRPr kern="1200">
                <a:solidFill>
                  <a:srgbClr val="404040"/>
                </a:solidFill>
                <a:latin typeface="+mn-lt"/>
                <a:ea typeface="+mn-ea"/>
                <a:cs typeface="+mn-cs"/>
              </a:defRPr>
            </a:lvl2pPr>
            <a:lvl3pPr marL="566738"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eaLnBrk="1" hangingPunct="1">
              <a:spcAft>
                <a:spcPts val="2400"/>
              </a:spcAft>
            </a:pPr>
            <a:r>
              <a:rPr lang="en-US" sz="4400" dirty="0">
                <a:solidFill>
                  <a:schemeClr val="bg2">
                    <a:lumMod val="50000"/>
                  </a:schemeClr>
                </a:solidFill>
                <a:latin typeface="Freestyle Script" panose="030804020302050B0404" pitchFamily="66" charset="0"/>
              </a:rPr>
              <a:t>It’s time to renew!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0825" y="3294649"/>
            <a:ext cx="2797887" cy="210540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pPr>
              <a:defRPr/>
            </a:pPr>
            <a:fld id="{0D144469-EFF7-4570-900D-F83F1B8B1361}" type="slidenum">
              <a:rPr lang="en-US" smtClean="0"/>
              <a:pPr>
                <a:defRPr/>
              </a:pPr>
              <a:t>19</a:t>
            </a:fld>
            <a:endParaRPr lang="en-US"/>
          </a:p>
        </p:txBody>
      </p:sp>
    </p:spTree>
    <p:extLst>
      <p:ext uri="{BB962C8B-B14F-4D97-AF65-F5344CB8AC3E}">
        <p14:creationId xmlns:p14="http://schemas.microsoft.com/office/powerpoint/2010/main" val="6361824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150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par>
                                <p:cTn id="48" presetID="22" presetClass="entr" presetSubtype="4" fill="hold" nodeType="withEffect">
                                  <p:stCondLst>
                                    <p:cond delay="150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03F8B-6D4C-46D1-B5EB-502DEE2DAC36}"/>
              </a:ext>
            </a:extLst>
          </p:cNvPr>
          <p:cNvSpPr>
            <a:spLocks noGrp="1"/>
          </p:cNvSpPr>
          <p:nvPr>
            <p:ph type="sldNum" sz="quarter" idx="12"/>
          </p:nvPr>
        </p:nvSpPr>
        <p:spPr/>
        <p:txBody>
          <a:bodyPr/>
          <a:lstStyle/>
          <a:p>
            <a:pPr>
              <a:defRPr/>
            </a:pPr>
            <a:fld id="{0D144469-EFF7-4570-900D-F83F1B8B1361}" type="slidenum">
              <a:rPr lang="en-US" smtClean="0"/>
              <a:pPr>
                <a:defRPr/>
              </a:pPr>
              <a:t>2</a:t>
            </a:fld>
            <a:endParaRPr lang="en-US"/>
          </a:p>
        </p:txBody>
      </p:sp>
      <p:sp>
        <p:nvSpPr>
          <p:cNvPr id="5" name="Block Arc 4">
            <a:extLst>
              <a:ext uri="{FF2B5EF4-FFF2-40B4-BE49-F238E27FC236}">
                <a16:creationId xmlns:a16="http://schemas.microsoft.com/office/drawing/2014/main" id="{1BB744C6-0535-4AC1-ACD2-0EE7BBA40CE7}"/>
              </a:ext>
            </a:extLst>
          </p:cNvPr>
          <p:cNvSpPr/>
          <p:nvPr/>
        </p:nvSpPr>
        <p:spPr>
          <a:xfrm>
            <a:off x="-2320680" y="1542463"/>
            <a:ext cx="4968497" cy="4968497"/>
          </a:xfrm>
          <a:prstGeom prst="blockArc">
            <a:avLst>
              <a:gd name="adj1" fmla="val 18900000"/>
              <a:gd name="adj2" fmla="val 2700000"/>
              <a:gd name="adj3" fmla="val 43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Title 1">
            <a:extLst>
              <a:ext uri="{FF2B5EF4-FFF2-40B4-BE49-F238E27FC236}">
                <a16:creationId xmlns:a16="http://schemas.microsoft.com/office/drawing/2014/main" id="{B475B8E3-91B6-443A-BEF8-F67C9B8A6E8C}"/>
              </a:ext>
            </a:extLst>
          </p:cNvPr>
          <p:cNvSpPr>
            <a:spLocks noGrp="1"/>
          </p:cNvSpPr>
          <p:nvPr>
            <p:ph type="title"/>
          </p:nvPr>
        </p:nvSpPr>
        <p:spPr>
          <a:xfrm>
            <a:off x="685801" y="685800"/>
            <a:ext cx="10396882" cy="1151965"/>
          </a:xfrm>
        </p:spPr>
        <p:txBody>
          <a:bodyPr>
            <a:normAutofit/>
          </a:bodyPr>
          <a:lstStyle/>
          <a:p>
            <a:pPr algn="ctr"/>
            <a:r>
              <a:rPr lang="en-US" sz="7000" dirty="0"/>
              <a:t>Goals of This Presentation</a:t>
            </a:r>
          </a:p>
        </p:txBody>
      </p:sp>
      <p:sp>
        <p:nvSpPr>
          <p:cNvPr id="7" name="Freeform: Shape 6">
            <a:extLst>
              <a:ext uri="{FF2B5EF4-FFF2-40B4-BE49-F238E27FC236}">
                <a16:creationId xmlns:a16="http://schemas.microsoft.com/office/drawing/2014/main" id="{7F639E1D-7128-4C29-ABF8-D499F10DCD15}"/>
              </a:ext>
            </a:extLst>
          </p:cNvPr>
          <p:cNvSpPr/>
          <p:nvPr/>
        </p:nvSpPr>
        <p:spPr>
          <a:xfrm>
            <a:off x="2362763" y="2551206"/>
            <a:ext cx="7763769" cy="737752"/>
          </a:xfrm>
          <a:custGeom>
            <a:avLst/>
            <a:gdLst>
              <a:gd name="connsiteX0" fmla="*/ 0 w 7565094"/>
              <a:gd name="connsiteY0" fmla="*/ 0 h 737752"/>
              <a:gd name="connsiteX1" fmla="*/ 7565094 w 7565094"/>
              <a:gd name="connsiteY1" fmla="*/ 0 h 737752"/>
              <a:gd name="connsiteX2" fmla="*/ 7565094 w 7565094"/>
              <a:gd name="connsiteY2" fmla="*/ 737752 h 737752"/>
              <a:gd name="connsiteX3" fmla="*/ 0 w 7565094"/>
              <a:gd name="connsiteY3" fmla="*/ 737752 h 737752"/>
              <a:gd name="connsiteX4" fmla="*/ 0 w 7565094"/>
              <a:gd name="connsiteY4" fmla="*/ 0 h 73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094" h="737752">
                <a:moveTo>
                  <a:pt x="0" y="0"/>
                </a:moveTo>
                <a:lnTo>
                  <a:pt x="7565094" y="0"/>
                </a:lnTo>
                <a:lnTo>
                  <a:pt x="7565094" y="737752"/>
                </a:lnTo>
                <a:lnTo>
                  <a:pt x="0" y="737752"/>
                </a:lnTo>
                <a:lnTo>
                  <a:pt x="0"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591" tIns="96520" rIns="96520" bIns="96520" numCol="1" spcCol="1270" anchor="ctr" anchorCtr="0">
            <a:noAutofit/>
          </a:bodyPr>
          <a:lstStyle/>
          <a:p>
            <a:pPr>
              <a:spcAft>
                <a:spcPts val="3600"/>
              </a:spcAft>
            </a:pPr>
            <a:r>
              <a:rPr lang="en-US" sz="3600" dirty="0"/>
              <a:t>To understand our roles as partners</a:t>
            </a:r>
          </a:p>
        </p:txBody>
      </p:sp>
      <p:sp>
        <p:nvSpPr>
          <p:cNvPr id="8" name="Oval 7">
            <a:extLst>
              <a:ext uri="{FF2B5EF4-FFF2-40B4-BE49-F238E27FC236}">
                <a16:creationId xmlns:a16="http://schemas.microsoft.com/office/drawing/2014/main" id="{AD547FB7-18D8-4A2F-A802-67A22D01EF2E}"/>
              </a:ext>
            </a:extLst>
          </p:cNvPr>
          <p:cNvSpPr/>
          <p:nvPr/>
        </p:nvSpPr>
        <p:spPr>
          <a:xfrm>
            <a:off x="1901668" y="2458987"/>
            <a:ext cx="922190" cy="92219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FA1B299D-F5E3-4885-B650-96A81FBB071C}"/>
              </a:ext>
            </a:extLst>
          </p:cNvPr>
          <p:cNvSpPr/>
          <p:nvPr/>
        </p:nvSpPr>
        <p:spPr>
          <a:xfrm>
            <a:off x="2630937" y="3657835"/>
            <a:ext cx="8451746" cy="737752"/>
          </a:xfrm>
          <a:custGeom>
            <a:avLst/>
            <a:gdLst>
              <a:gd name="connsiteX0" fmla="*/ 0 w 7296921"/>
              <a:gd name="connsiteY0" fmla="*/ 0 h 737752"/>
              <a:gd name="connsiteX1" fmla="*/ 7296921 w 7296921"/>
              <a:gd name="connsiteY1" fmla="*/ 0 h 737752"/>
              <a:gd name="connsiteX2" fmla="*/ 7296921 w 7296921"/>
              <a:gd name="connsiteY2" fmla="*/ 737752 h 737752"/>
              <a:gd name="connsiteX3" fmla="*/ 0 w 7296921"/>
              <a:gd name="connsiteY3" fmla="*/ 737752 h 737752"/>
              <a:gd name="connsiteX4" fmla="*/ 0 w 7296921"/>
              <a:gd name="connsiteY4" fmla="*/ 0 h 73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921" h="737752">
                <a:moveTo>
                  <a:pt x="0" y="0"/>
                </a:moveTo>
                <a:lnTo>
                  <a:pt x="7296921" y="0"/>
                </a:lnTo>
                <a:lnTo>
                  <a:pt x="7296921" y="737752"/>
                </a:lnTo>
                <a:lnTo>
                  <a:pt x="0" y="737752"/>
                </a:lnTo>
                <a:lnTo>
                  <a:pt x="0"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591" tIns="96520" rIns="96520" bIns="96520" numCol="1" spcCol="1270" anchor="ctr" anchorCtr="0">
            <a:noAutofit/>
          </a:bodyPr>
          <a:lstStyle/>
          <a:p>
            <a:pPr>
              <a:spcAft>
                <a:spcPts val="3600"/>
              </a:spcAft>
            </a:pPr>
            <a:r>
              <a:rPr lang="en-US" sz="3600" dirty="0"/>
              <a:t>To maintain compliance with regulations</a:t>
            </a:r>
          </a:p>
        </p:txBody>
      </p:sp>
      <p:sp>
        <p:nvSpPr>
          <p:cNvPr id="10" name="Oval 9">
            <a:extLst>
              <a:ext uri="{FF2B5EF4-FFF2-40B4-BE49-F238E27FC236}">
                <a16:creationId xmlns:a16="http://schemas.microsoft.com/office/drawing/2014/main" id="{E279379B-79A8-43F7-8F42-29435333FDD8}"/>
              </a:ext>
            </a:extLst>
          </p:cNvPr>
          <p:cNvSpPr/>
          <p:nvPr/>
        </p:nvSpPr>
        <p:spPr>
          <a:xfrm>
            <a:off x="2169841" y="3565616"/>
            <a:ext cx="922190" cy="92219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A6C47420-B80D-47A4-9C7D-B297D4747BEA}"/>
              </a:ext>
            </a:extLst>
          </p:cNvPr>
          <p:cNvSpPr/>
          <p:nvPr/>
        </p:nvSpPr>
        <p:spPr>
          <a:xfrm>
            <a:off x="2362764" y="4764464"/>
            <a:ext cx="7927568" cy="737752"/>
          </a:xfrm>
          <a:custGeom>
            <a:avLst/>
            <a:gdLst>
              <a:gd name="connsiteX0" fmla="*/ 0 w 7565094"/>
              <a:gd name="connsiteY0" fmla="*/ 0 h 737752"/>
              <a:gd name="connsiteX1" fmla="*/ 7565094 w 7565094"/>
              <a:gd name="connsiteY1" fmla="*/ 0 h 737752"/>
              <a:gd name="connsiteX2" fmla="*/ 7565094 w 7565094"/>
              <a:gd name="connsiteY2" fmla="*/ 737752 h 737752"/>
              <a:gd name="connsiteX3" fmla="*/ 0 w 7565094"/>
              <a:gd name="connsiteY3" fmla="*/ 737752 h 737752"/>
              <a:gd name="connsiteX4" fmla="*/ 0 w 7565094"/>
              <a:gd name="connsiteY4" fmla="*/ 0 h 73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094" h="737752">
                <a:moveTo>
                  <a:pt x="0" y="0"/>
                </a:moveTo>
                <a:lnTo>
                  <a:pt x="7565094" y="0"/>
                </a:lnTo>
                <a:lnTo>
                  <a:pt x="7565094" y="737752"/>
                </a:lnTo>
                <a:lnTo>
                  <a:pt x="0" y="737752"/>
                </a:lnTo>
                <a:lnTo>
                  <a:pt x="0"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591" tIns="96520" rIns="96520" bIns="96520" numCol="1" spcCol="1270" anchor="ctr" anchorCtr="0">
            <a:noAutofit/>
          </a:bodyPr>
          <a:lstStyle/>
          <a:p>
            <a:pPr>
              <a:spcAft>
                <a:spcPts val="3600"/>
              </a:spcAft>
            </a:pPr>
            <a:r>
              <a:rPr lang="en-US" sz="4000" dirty="0"/>
              <a:t>To address questions and concerns</a:t>
            </a:r>
          </a:p>
        </p:txBody>
      </p:sp>
      <p:sp>
        <p:nvSpPr>
          <p:cNvPr id="12" name="Oval 11">
            <a:extLst>
              <a:ext uri="{FF2B5EF4-FFF2-40B4-BE49-F238E27FC236}">
                <a16:creationId xmlns:a16="http://schemas.microsoft.com/office/drawing/2014/main" id="{CE7A2163-37B5-44D9-A4A4-166C9A6FEB23}"/>
              </a:ext>
            </a:extLst>
          </p:cNvPr>
          <p:cNvSpPr/>
          <p:nvPr/>
        </p:nvSpPr>
        <p:spPr>
          <a:xfrm>
            <a:off x="1901668" y="4672245"/>
            <a:ext cx="922190" cy="92219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90EF0CAD-5E73-4777-9A4A-851930BC012A}"/>
              </a:ext>
            </a:extLst>
          </p:cNvPr>
          <p:cNvSpPr txBox="1"/>
          <p:nvPr/>
        </p:nvSpPr>
        <p:spPr>
          <a:xfrm>
            <a:off x="2065467" y="2561275"/>
            <a:ext cx="580913" cy="720763"/>
          </a:xfrm>
          <a:prstGeom prst="rect">
            <a:avLst/>
          </a:prstGeom>
          <a:noFill/>
        </p:spPr>
        <p:txBody>
          <a:bodyPr wrap="square" rtlCol="0">
            <a:spAutoFit/>
          </a:bodyPr>
          <a:lstStyle/>
          <a:p>
            <a:pPr algn="ctr"/>
            <a:r>
              <a:rPr lang="en-US" sz="4000" b="1" dirty="0">
                <a:solidFill>
                  <a:srgbClr val="E48312"/>
                </a:solidFill>
                <a:latin typeface="+mj-lt"/>
                <a:cs typeface="Arial" panose="020B0604020202020204" pitchFamily="34" charset="0"/>
              </a:rPr>
              <a:t>1</a:t>
            </a:r>
          </a:p>
        </p:txBody>
      </p:sp>
      <p:sp>
        <p:nvSpPr>
          <p:cNvPr id="14" name="TextBox 13">
            <a:extLst>
              <a:ext uri="{FF2B5EF4-FFF2-40B4-BE49-F238E27FC236}">
                <a16:creationId xmlns:a16="http://schemas.microsoft.com/office/drawing/2014/main" id="{AA56E7A9-4C07-4D64-8A59-0F5B96CE2736}"/>
              </a:ext>
            </a:extLst>
          </p:cNvPr>
          <p:cNvSpPr txBox="1"/>
          <p:nvPr/>
        </p:nvSpPr>
        <p:spPr>
          <a:xfrm>
            <a:off x="2355923" y="3666329"/>
            <a:ext cx="580913" cy="720763"/>
          </a:xfrm>
          <a:prstGeom prst="rect">
            <a:avLst/>
          </a:prstGeom>
          <a:noFill/>
        </p:spPr>
        <p:txBody>
          <a:bodyPr wrap="square" rtlCol="0">
            <a:spAutoFit/>
          </a:bodyPr>
          <a:lstStyle/>
          <a:p>
            <a:pPr algn="ctr"/>
            <a:r>
              <a:rPr lang="en-US" sz="4000" b="1" dirty="0">
                <a:solidFill>
                  <a:srgbClr val="E48312"/>
                </a:solidFill>
                <a:latin typeface="+mj-lt"/>
                <a:cs typeface="Arial" panose="020B0604020202020204" pitchFamily="34" charset="0"/>
              </a:rPr>
              <a:t>2</a:t>
            </a:r>
          </a:p>
        </p:txBody>
      </p:sp>
      <p:sp>
        <p:nvSpPr>
          <p:cNvPr id="15" name="TextBox 14">
            <a:extLst>
              <a:ext uri="{FF2B5EF4-FFF2-40B4-BE49-F238E27FC236}">
                <a16:creationId xmlns:a16="http://schemas.microsoft.com/office/drawing/2014/main" id="{323ADB29-638B-4403-8DA4-8AFF7A520210}"/>
              </a:ext>
            </a:extLst>
          </p:cNvPr>
          <p:cNvSpPr txBox="1"/>
          <p:nvPr/>
        </p:nvSpPr>
        <p:spPr>
          <a:xfrm>
            <a:off x="2054706" y="4766037"/>
            <a:ext cx="580913" cy="720763"/>
          </a:xfrm>
          <a:prstGeom prst="rect">
            <a:avLst/>
          </a:prstGeom>
          <a:noFill/>
        </p:spPr>
        <p:txBody>
          <a:bodyPr wrap="square" rtlCol="0">
            <a:spAutoFit/>
          </a:bodyPr>
          <a:lstStyle/>
          <a:p>
            <a:pPr algn="ctr"/>
            <a:r>
              <a:rPr lang="en-US" sz="4000" b="1" dirty="0">
                <a:solidFill>
                  <a:srgbClr val="E48312"/>
                </a:solidFill>
                <a:latin typeface="+mj-lt"/>
                <a:cs typeface="Arial" panose="020B0604020202020204" pitchFamily="34" charset="0"/>
              </a:rPr>
              <a:t>3</a:t>
            </a:r>
          </a:p>
        </p:txBody>
      </p:sp>
    </p:spTree>
    <p:extLst>
      <p:ext uri="{BB962C8B-B14F-4D97-AF65-F5344CB8AC3E}">
        <p14:creationId xmlns:p14="http://schemas.microsoft.com/office/powerpoint/2010/main" val="25629487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Summary of Requirements </a:t>
            </a:r>
            <a:r>
              <a:rPr lang="en-US" sz="3200" dirty="0"/>
              <a:t>Fiscal &amp; Contracts </a:t>
            </a:r>
          </a:p>
        </p:txBody>
      </p:sp>
      <p:sp>
        <p:nvSpPr>
          <p:cNvPr id="7" name="Content Placeholder 2"/>
          <p:cNvSpPr>
            <a:spLocks noGrp="1"/>
          </p:cNvSpPr>
          <p:nvPr>
            <p:ph idx="1"/>
          </p:nvPr>
        </p:nvSpPr>
        <p:spPr>
          <a:xfrm>
            <a:off x="1096962" y="1846263"/>
            <a:ext cx="10533384" cy="4466402"/>
          </a:xfrm>
        </p:spPr>
        <p:txBody>
          <a:bodyPr/>
          <a:lstStyle/>
          <a:p>
            <a:pPr marL="342900" indent="-342900">
              <a:spcAft>
                <a:spcPts val="2400"/>
              </a:spcAft>
              <a:buFont typeface="Wingdings" panose="05000000000000000000" pitchFamily="2" charset="2"/>
              <a:buChar char="Ø"/>
            </a:pPr>
            <a:r>
              <a:rPr lang="en-US" sz="3400" dirty="0"/>
              <a:t>Monitor Spending</a:t>
            </a:r>
          </a:p>
          <a:p>
            <a:pPr marL="342900" indent="-342900">
              <a:spcAft>
                <a:spcPts val="2400"/>
              </a:spcAft>
              <a:buFont typeface="Wingdings" panose="05000000000000000000" pitchFamily="2" charset="2"/>
              <a:buChar char="Ø"/>
            </a:pPr>
            <a:r>
              <a:rPr lang="en-US" sz="3400" dirty="0"/>
              <a:t>Subcontracts must be approved </a:t>
            </a:r>
          </a:p>
          <a:p>
            <a:pPr marL="342900" indent="-342900">
              <a:spcAft>
                <a:spcPts val="2400"/>
              </a:spcAft>
              <a:buFont typeface="Wingdings" panose="05000000000000000000" pitchFamily="2" charset="2"/>
              <a:buChar char="Ø"/>
            </a:pPr>
            <a:r>
              <a:rPr lang="en-US" sz="3400" dirty="0"/>
              <a:t>Indemnity and Insurance Requirements</a:t>
            </a:r>
          </a:p>
          <a:p>
            <a:pPr marL="342900" indent="-342900">
              <a:spcAft>
                <a:spcPts val="2400"/>
              </a:spcAft>
              <a:buFont typeface="Wingdings" panose="05000000000000000000" pitchFamily="2" charset="2"/>
              <a:buChar char="Ø"/>
            </a:pPr>
            <a:r>
              <a:rPr lang="en-US" sz="3400" dirty="0"/>
              <a:t>Living Wage Ordinance</a:t>
            </a:r>
          </a:p>
          <a:p>
            <a:pPr marL="342900" indent="-342900">
              <a:spcAft>
                <a:spcPts val="1800"/>
              </a:spcAft>
              <a:buFont typeface="Wingdings" panose="05000000000000000000" pitchFamily="2" charset="2"/>
              <a:buChar char="Ø"/>
            </a:pPr>
            <a:r>
              <a:rPr lang="en-US" sz="3400" dirty="0"/>
              <a:t>Single Audit &amp; Financial Reporting</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20</a:t>
            </a:fld>
            <a:endParaRPr lang="en-US"/>
          </a:p>
        </p:txBody>
      </p:sp>
    </p:spTree>
    <p:extLst>
      <p:ext uri="{BB962C8B-B14F-4D97-AF65-F5344CB8AC3E}">
        <p14:creationId xmlns:p14="http://schemas.microsoft.com/office/powerpoint/2010/main" val="16717302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Summary of Requirements </a:t>
            </a:r>
            <a:r>
              <a:rPr lang="en-US" sz="3200" dirty="0"/>
              <a:t>Funding Process</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21</a:t>
            </a:fld>
            <a:endParaRPr lang="en-US" dirty="0"/>
          </a:p>
        </p:txBody>
      </p:sp>
      <p:sp>
        <p:nvSpPr>
          <p:cNvPr id="27" name="Rounded Rectangle 26"/>
          <p:cNvSpPr/>
          <p:nvPr/>
        </p:nvSpPr>
        <p:spPr>
          <a:xfrm>
            <a:off x="1736407" y="4665027"/>
            <a:ext cx="2353945" cy="1029017"/>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County GSA &amp; Auditor-Controller</a:t>
            </a:r>
            <a:endParaRPr lang="en-US" sz="1100" dirty="0">
              <a:effectLst/>
              <a:ea typeface="Calibri" panose="020F0502020204030204" pitchFamily="34" charset="0"/>
              <a:cs typeface="Times New Roman" panose="02020603050405020304" pitchFamily="18" charset="0"/>
            </a:endParaRPr>
          </a:p>
        </p:txBody>
      </p:sp>
      <p:sp>
        <p:nvSpPr>
          <p:cNvPr id="30" name="Rounded Rectangle 29"/>
          <p:cNvSpPr/>
          <p:nvPr/>
        </p:nvSpPr>
        <p:spPr>
          <a:xfrm>
            <a:off x="8808720" y="4897438"/>
            <a:ext cx="3029585" cy="1458912"/>
          </a:xfrm>
          <a:prstGeom prst="roundRect">
            <a:avLst/>
          </a:prstGeom>
          <a:solidFill>
            <a:schemeClr val="bg1">
              <a:lumMod val="95000"/>
            </a:schemeClr>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dirty="0">
                <a:solidFill>
                  <a:srgbClr val="0D0D0D"/>
                </a:solidFill>
                <a:effectLst/>
                <a:ea typeface="Calibri" panose="020F0502020204030204" pitchFamily="34" charset="0"/>
                <a:cs typeface="Times New Roman" panose="02020603050405020304" pitchFamily="18" charset="0"/>
              </a:rPr>
              <a:t>Advisory Council Helps Determine How VCHSA-AAA Will Spend Funds</a:t>
            </a:r>
            <a:endParaRPr lang="en-US" sz="1100" dirty="0">
              <a:effectLst/>
              <a:ea typeface="Calibri" panose="020F0502020204030204" pitchFamily="34" charset="0"/>
              <a:cs typeface="Times New Roman" panose="02020603050405020304" pitchFamily="18" charset="0"/>
            </a:endParaRPr>
          </a:p>
        </p:txBody>
      </p:sp>
      <p:sp>
        <p:nvSpPr>
          <p:cNvPr id="33" name="Rounded Rectangle 32"/>
          <p:cNvSpPr/>
          <p:nvPr/>
        </p:nvSpPr>
        <p:spPr>
          <a:xfrm>
            <a:off x="7827884" y="2155664"/>
            <a:ext cx="2811145" cy="647700"/>
          </a:xfrm>
          <a:prstGeom prst="roundRect">
            <a:avLst/>
          </a:prstGeom>
          <a:solidFill>
            <a:schemeClr val="bg1">
              <a:lumMod val="95000"/>
            </a:schemeClr>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dirty="0">
                <a:solidFill>
                  <a:srgbClr val="0D0D0D"/>
                </a:solidFill>
                <a:effectLst/>
                <a:ea typeface="Calibri" panose="020F0502020204030204" pitchFamily="34" charset="0"/>
                <a:cs typeface="Times New Roman" panose="02020603050405020304" pitchFamily="18" charset="0"/>
              </a:rPr>
              <a:t>CDA Passes Through Federal &amp; State Funds</a:t>
            </a:r>
            <a:endParaRPr lang="en-US" sz="1100" dirty="0">
              <a:effectLst/>
              <a:ea typeface="Calibri" panose="020F0502020204030204" pitchFamily="34" charset="0"/>
              <a:cs typeface="Times New Roman" panose="02020603050405020304" pitchFamily="18" charset="0"/>
            </a:endParaRPr>
          </a:p>
        </p:txBody>
      </p:sp>
      <p:sp>
        <p:nvSpPr>
          <p:cNvPr id="34" name="Rounded Rectangle 33"/>
          <p:cNvSpPr/>
          <p:nvPr/>
        </p:nvSpPr>
        <p:spPr>
          <a:xfrm>
            <a:off x="7880985" y="2926398"/>
            <a:ext cx="3425190" cy="647700"/>
          </a:xfrm>
          <a:prstGeom prst="round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dirty="0">
                <a:solidFill>
                  <a:srgbClr val="0D0D0D"/>
                </a:solidFill>
                <a:effectLst/>
                <a:ea typeface="Calibri" panose="020F0502020204030204" pitchFamily="34" charset="0"/>
                <a:cs typeface="Times New Roman" panose="02020603050405020304" pitchFamily="18" charset="0"/>
              </a:rPr>
              <a:t>CDA Contracts with VCHSA-AAA</a:t>
            </a:r>
            <a:endParaRPr lang="en-US" sz="1100" dirty="0">
              <a:effectLst/>
              <a:ea typeface="Calibri" panose="020F0502020204030204" pitchFamily="34" charset="0"/>
              <a:cs typeface="Times New Roman" panose="02020603050405020304" pitchFamily="18" charset="0"/>
            </a:endParaRPr>
          </a:p>
        </p:txBody>
      </p:sp>
      <p:sp>
        <p:nvSpPr>
          <p:cNvPr id="35" name="Rounded Rectangle 34"/>
          <p:cNvSpPr/>
          <p:nvPr/>
        </p:nvSpPr>
        <p:spPr>
          <a:xfrm>
            <a:off x="708260" y="1736725"/>
            <a:ext cx="2786380" cy="1043937"/>
          </a:xfrm>
          <a:prstGeom prst="roundRect">
            <a:avLst/>
          </a:prstGeom>
          <a:solidFill>
            <a:schemeClr val="bg1">
              <a:lumMod val="95000"/>
            </a:schemeClr>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dirty="0">
                <a:solidFill>
                  <a:srgbClr val="0D0D0D"/>
                </a:solidFill>
                <a:effectLst/>
                <a:ea typeface="Calibri" panose="020F0502020204030204" pitchFamily="34" charset="0"/>
                <a:cs typeface="Times New Roman" panose="02020603050405020304" pitchFamily="18" charset="0"/>
              </a:rPr>
              <a:t>BOS Approves VCHSA-AAA to Contract with CDA</a:t>
            </a:r>
            <a:endParaRPr lang="en-US" sz="1100" dirty="0">
              <a:effectLst/>
              <a:ea typeface="Calibri" panose="020F0502020204030204" pitchFamily="34" charset="0"/>
              <a:cs typeface="Times New Roman" panose="02020603050405020304" pitchFamily="18" charset="0"/>
            </a:endParaRPr>
          </a:p>
        </p:txBody>
      </p:sp>
      <p:sp>
        <p:nvSpPr>
          <p:cNvPr id="36" name="Rounded Rectangle 35"/>
          <p:cNvSpPr/>
          <p:nvPr/>
        </p:nvSpPr>
        <p:spPr>
          <a:xfrm>
            <a:off x="8194357" y="3918903"/>
            <a:ext cx="1254443" cy="600075"/>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Advisory Council</a:t>
            </a:r>
            <a:endParaRPr lang="en-US" sz="1100" dirty="0">
              <a:effectLst/>
              <a:ea typeface="Calibri" panose="020F0502020204030204" pitchFamily="34" charset="0"/>
              <a:cs typeface="Times New Roman" panose="02020603050405020304" pitchFamily="18" charset="0"/>
            </a:endParaRPr>
          </a:p>
        </p:txBody>
      </p:sp>
      <p:sp>
        <p:nvSpPr>
          <p:cNvPr id="37" name="Rounded Rectangle 36"/>
          <p:cNvSpPr/>
          <p:nvPr/>
        </p:nvSpPr>
        <p:spPr>
          <a:xfrm>
            <a:off x="712786" y="3634740"/>
            <a:ext cx="2491740" cy="921703"/>
          </a:xfrm>
          <a:prstGeom prst="roundRect">
            <a:avLst/>
          </a:prstGeom>
          <a:solidFill>
            <a:schemeClr val="bg1">
              <a:lumMod val="95000"/>
            </a:schemeClr>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dirty="0">
                <a:solidFill>
                  <a:srgbClr val="0D0D0D"/>
                </a:solidFill>
                <a:effectLst/>
                <a:ea typeface="Calibri" panose="020F0502020204030204" pitchFamily="34" charset="0"/>
                <a:cs typeface="Times New Roman" panose="02020603050405020304" pitchFamily="18" charset="0"/>
              </a:rPr>
              <a:t>County </a:t>
            </a:r>
            <a:r>
              <a:rPr lang="en-US" sz="2200" dirty="0" err="1">
                <a:solidFill>
                  <a:srgbClr val="0D0D0D"/>
                </a:solidFill>
                <a:effectLst/>
                <a:ea typeface="Calibri" panose="020F0502020204030204" pitchFamily="34" charset="0"/>
                <a:cs typeface="Times New Roman" panose="02020603050405020304" pitchFamily="18" charset="0"/>
              </a:rPr>
              <a:t>GSAApproves</a:t>
            </a:r>
            <a:r>
              <a:rPr lang="en-US" sz="2200" dirty="0">
                <a:solidFill>
                  <a:srgbClr val="0D0D0D"/>
                </a:solidFill>
                <a:effectLst/>
                <a:ea typeface="Calibri" panose="020F0502020204030204" pitchFamily="34" charset="0"/>
                <a:cs typeface="Times New Roman" panose="02020603050405020304" pitchFamily="18" charset="0"/>
              </a:rPr>
              <a:t> All VCHSA-AAA Contracts</a:t>
            </a:r>
            <a:endParaRPr lang="en-US" sz="1100" dirty="0">
              <a:effectLst/>
              <a:ea typeface="Calibri" panose="020F0502020204030204" pitchFamily="34" charset="0"/>
              <a:cs typeface="Times New Roman" panose="02020603050405020304" pitchFamily="18" charset="0"/>
            </a:endParaRPr>
          </a:p>
        </p:txBody>
      </p:sp>
      <p:sp>
        <p:nvSpPr>
          <p:cNvPr id="38" name="Rounded Rectangle 37"/>
          <p:cNvSpPr/>
          <p:nvPr/>
        </p:nvSpPr>
        <p:spPr>
          <a:xfrm>
            <a:off x="2193607" y="2994021"/>
            <a:ext cx="1896745" cy="620395"/>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County Board of Supervisors</a:t>
            </a:r>
            <a:endParaRPr lang="en-US" sz="1100" dirty="0">
              <a:effectLst/>
              <a:ea typeface="Calibri" panose="020F0502020204030204" pitchFamily="34" charset="0"/>
              <a:cs typeface="Times New Roman" panose="02020603050405020304" pitchFamily="18" charset="0"/>
            </a:endParaRPr>
          </a:p>
        </p:txBody>
      </p:sp>
      <p:sp>
        <p:nvSpPr>
          <p:cNvPr id="26" name="Rounded Rectangle 25"/>
          <p:cNvSpPr/>
          <p:nvPr/>
        </p:nvSpPr>
        <p:spPr>
          <a:xfrm>
            <a:off x="5075554" y="1797050"/>
            <a:ext cx="2074862" cy="387350"/>
          </a:xfrm>
          <a:prstGeom prst="roundRect">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Federal Funding</a:t>
            </a:r>
            <a:endParaRPr lang="en-US" sz="1100" dirty="0">
              <a:effectLst/>
              <a:ea typeface="Calibri" panose="020F0502020204030204" pitchFamily="34" charset="0"/>
              <a:cs typeface="Times New Roman" panose="02020603050405020304" pitchFamily="18" charset="0"/>
            </a:endParaRPr>
          </a:p>
        </p:txBody>
      </p:sp>
      <p:sp>
        <p:nvSpPr>
          <p:cNvPr id="28" name="Rounded Rectangle 27"/>
          <p:cNvSpPr/>
          <p:nvPr/>
        </p:nvSpPr>
        <p:spPr>
          <a:xfrm>
            <a:off x="5033405" y="2470467"/>
            <a:ext cx="2159161" cy="845186"/>
          </a:xfrm>
          <a:prstGeom prst="round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California Department of Aging (CDA)</a:t>
            </a:r>
            <a:endParaRPr lang="en-US" sz="1100" dirty="0">
              <a:effectLst/>
              <a:ea typeface="Calibri" panose="020F0502020204030204" pitchFamily="34" charset="0"/>
              <a:cs typeface="Times New Roman" panose="02020603050405020304" pitchFamily="18" charset="0"/>
            </a:endParaRPr>
          </a:p>
        </p:txBody>
      </p:sp>
      <p:sp>
        <p:nvSpPr>
          <p:cNvPr id="29" name="Rounded Rectangle 28"/>
          <p:cNvSpPr/>
          <p:nvPr/>
        </p:nvSpPr>
        <p:spPr>
          <a:xfrm>
            <a:off x="5348763" y="3634740"/>
            <a:ext cx="1528445" cy="454660"/>
          </a:xfrm>
          <a:prstGeom prst="roundRect">
            <a:avLst/>
          </a:prstGeom>
          <a:solidFill>
            <a:srgbClr val="0070C0"/>
          </a:solidFill>
          <a:ln>
            <a:solidFill>
              <a:srgbClr val="0070C0"/>
            </a:solidFill>
          </a:ln>
        </p:spPr>
        <p:style>
          <a:lnRef idx="1">
            <a:schemeClr val="accent3"/>
          </a:lnRef>
          <a:fillRef idx="2">
            <a:schemeClr val="accent3"/>
          </a:fillRef>
          <a:effectRef idx="1">
            <a:schemeClr val="accent3"/>
          </a:effectRef>
          <a:fontRef idx="minor">
            <a:schemeClr val="dk1"/>
          </a:fontRef>
        </p:style>
        <p:txBody>
          <a:bodyPr rot="0" spcFirstLastPara="0" vert="horz" wrap="square" lIns="0" tIns="91440"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VCHSA-AAA</a:t>
            </a:r>
            <a:endParaRPr lang="en-US" sz="1100" dirty="0">
              <a:effectLst/>
              <a:ea typeface="Calibri" panose="020F0502020204030204" pitchFamily="34" charset="0"/>
              <a:cs typeface="Times New Roman" panose="02020603050405020304" pitchFamily="18" charset="0"/>
            </a:endParaRPr>
          </a:p>
        </p:txBody>
      </p:sp>
      <p:sp>
        <p:nvSpPr>
          <p:cNvPr id="31" name="Rounded Rectangle 30"/>
          <p:cNvSpPr/>
          <p:nvPr/>
        </p:nvSpPr>
        <p:spPr>
          <a:xfrm>
            <a:off x="4520246" y="4302441"/>
            <a:ext cx="3185479" cy="1105536"/>
          </a:xfrm>
          <a:prstGeom prst="roundRect">
            <a:avLst/>
          </a:prstGeom>
          <a:solidFill>
            <a:srgbClr val="99DFD0"/>
          </a:solidFill>
        </p:spPr>
        <p:style>
          <a:lnRef idx="0">
            <a:schemeClr val="accent1"/>
          </a:lnRef>
          <a:fillRef idx="3">
            <a:schemeClr val="accent1"/>
          </a:fillRef>
          <a:effectRef idx="3">
            <a:schemeClr val="accent1"/>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VCHSA-AAA Contracts with Sub-Grantees and Vendors to Provide Services</a:t>
            </a:r>
            <a:endParaRPr lang="en-US" sz="1100" dirty="0">
              <a:effectLst/>
              <a:ea typeface="Calibri" panose="020F0502020204030204" pitchFamily="34" charset="0"/>
              <a:cs typeface="Times New Roman" panose="02020603050405020304" pitchFamily="18" charset="0"/>
            </a:endParaRPr>
          </a:p>
        </p:txBody>
      </p:sp>
      <p:sp>
        <p:nvSpPr>
          <p:cNvPr id="32" name="Rounded Rectangle 31"/>
          <p:cNvSpPr/>
          <p:nvPr/>
        </p:nvSpPr>
        <p:spPr>
          <a:xfrm>
            <a:off x="5010943" y="5694044"/>
            <a:ext cx="2204085" cy="851534"/>
          </a:xfrm>
          <a:prstGeom prst="roundRect">
            <a:avLst/>
          </a:prstGeom>
          <a:solidFill>
            <a:srgbClr val="FF3300"/>
          </a:solidFill>
        </p:spPr>
        <p:style>
          <a:lnRef idx="0">
            <a:schemeClr val="accent2"/>
          </a:lnRef>
          <a:fillRef idx="3">
            <a:schemeClr val="accent2"/>
          </a:fillRef>
          <a:effectRef idx="3">
            <a:schemeClr val="accent2"/>
          </a:effectRef>
          <a:fontRef idx="minor">
            <a:schemeClr val="lt1"/>
          </a:fontRef>
        </p:style>
        <p:txBody>
          <a:bodyPr rot="0" spcFirstLastPara="0" vert="horz" wrap="square" lIns="0" tIns="9144" rIns="0" bIns="0" numCol="1" spcCol="0" rtlCol="0" fromWordArt="0" anchor="ctr" anchorCtr="0" forceAA="0" compatLnSpc="1">
            <a:prstTxWarp prst="textNoShape">
              <a:avLst/>
            </a:prstTxWarp>
            <a:noAutofit/>
          </a:bodyPr>
          <a:lstStyle/>
          <a:p>
            <a:pPr marL="0" marR="0" algn="ctr">
              <a:lnSpc>
                <a:spcPct val="80000"/>
              </a:lnSpc>
              <a:spcBef>
                <a:spcPts val="0"/>
              </a:spcBef>
              <a:spcAft>
                <a:spcPts val="800"/>
              </a:spcAft>
            </a:pPr>
            <a:r>
              <a:rPr lang="en-US" sz="2200" b="1" dirty="0">
                <a:solidFill>
                  <a:srgbClr val="0D0D0D"/>
                </a:solidFill>
                <a:effectLst/>
                <a:ea typeface="Calibri" panose="020F0502020204030204" pitchFamily="34" charset="0"/>
                <a:cs typeface="Times New Roman" panose="02020603050405020304" pitchFamily="18" charset="0"/>
              </a:rPr>
              <a:t>Ventura’s Older Adults Receive Services</a:t>
            </a:r>
            <a:endParaRPr lang="en-US" sz="1100" dirty="0">
              <a:effectLst/>
              <a:ea typeface="Calibri" panose="020F0502020204030204" pitchFamily="34" charset="0"/>
              <a:cs typeface="Times New Roman" panose="02020603050405020304" pitchFamily="18" charset="0"/>
            </a:endParaRPr>
          </a:p>
        </p:txBody>
      </p:sp>
      <p:cxnSp>
        <p:nvCxnSpPr>
          <p:cNvPr id="47" name="Straight Arrow Connector 46"/>
          <p:cNvCxnSpPr>
            <a:cxnSpLocks/>
            <a:stCxn id="29" idx="3"/>
            <a:endCxn id="34" idx="1"/>
          </p:cNvCxnSpPr>
          <p:nvPr/>
        </p:nvCxnSpPr>
        <p:spPr>
          <a:xfrm flipV="1">
            <a:off x="6877208" y="3250248"/>
            <a:ext cx="1003777" cy="611822"/>
          </a:xfrm>
          <a:prstGeom prst="straightConnector1">
            <a:avLst/>
          </a:prstGeom>
          <a:ln w="19050">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9" idx="3"/>
            <a:endCxn id="36" idx="1"/>
          </p:cNvCxnSpPr>
          <p:nvPr/>
        </p:nvCxnSpPr>
        <p:spPr>
          <a:xfrm>
            <a:off x="6877208" y="3862070"/>
            <a:ext cx="1317149" cy="356871"/>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a:stCxn id="36" idx="3"/>
            <a:endCxn id="30" idx="0"/>
          </p:cNvCxnSpPr>
          <p:nvPr/>
        </p:nvCxnSpPr>
        <p:spPr>
          <a:xfrm>
            <a:off x="9448800" y="4218941"/>
            <a:ext cx="874713" cy="678497"/>
          </a:xfrm>
          <a:prstGeom prst="straightConnector1">
            <a:avLst/>
          </a:prstGeom>
          <a:ln w="19050">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9" idx="1"/>
            <a:endCxn id="38" idx="3"/>
          </p:cNvCxnSpPr>
          <p:nvPr/>
        </p:nvCxnSpPr>
        <p:spPr>
          <a:xfrm flipH="1" flipV="1">
            <a:off x="4090352" y="3304219"/>
            <a:ext cx="1258411" cy="557851"/>
          </a:xfrm>
          <a:prstGeom prst="straightConnector1">
            <a:avLst/>
          </a:prstGeom>
          <a:ln w="28575">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8" idx="0"/>
          </p:cNvCxnSpPr>
          <p:nvPr/>
        </p:nvCxnSpPr>
        <p:spPr>
          <a:xfrm>
            <a:off x="1958656" y="2792722"/>
            <a:ext cx="1183324" cy="201299"/>
          </a:xfrm>
          <a:prstGeom prst="straightConnector1">
            <a:avLst/>
          </a:prstGeom>
          <a:ln w="19050">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26" idx="2"/>
            <a:endCxn id="28" idx="0"/>
          </p:cNvCxnSpPr>
          <p:nvPr/>
        </p:nvCxnSpPr>
        <p:spPr>
          <a:xfrm>
            <a:off x="6112985" y="2184400"/>
            <a:ext cx="1" cy="28606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28" idx="2"/>
            <a:endCxn id="29" idx="0"/>
          </p:cNvCxnSpPr>
          <p:nvPr/>
        </p:nvCxnSpPr>
        <p:spPr>
          <a:xfrm>
            <a:off x="6112986" y="3315653"/>
            <a:ext cx="0" cy="31908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cxnSpLocks/>
            <a:stCxn id="29" idx="2"/>
            <a:endCxn id="31" idx="0"/>
          </p:cNvCxnSpPr>
          <p:nvPr/>
        </p:nvCxnSpPr>
        <p:spPr>
          <a:xfrm>
            <a:off x="6112986" y="4089400"/>
            <a:ext cx="0" cy="213041"/>
          </a:xfrm>
          <a:prstGeom prst="straightConnector1">
            <a:avLst/>
          </a:prstGeom>
          <a:ln w="571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cxnSpLocks/>
            <a:stCxn id="31" idx="2"/>
            <a:endCxn id="32" idx="0"/>
          </p:cNvCxnSpPr>
          <p:nvPr/>
        </p:nvCxnSpPr>
        <p:spPr>
          <a:xfrm>
            <a:off x="6112986" y="5407977"/>
            <a:ext cx="0" cy="28606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cxnSpLocks/>
            <a:stCxn id="31" idx="1"/>
            <a:endCxn id="27" idx="3"/>
          </p:cNvCxnSpPr>
          <p:nvPr/>
        </p:nvCxnSpPr>
        <p:spPr>
          <a:xfrm flipH="1">
            <a:off x="4090352" y="4855209"/>
            <a:ext cx="429894" cy="324327"/>
          </a:xfrm>
          <a:prstGeom prst="straightConnector1">
            <a:avLst/>
          </a:prstGeom>
          <a:ln w="28575">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stCxn id="37" idx="2"/>
            <a:endCxn id="27" idx="0"/>
          </p:cNvCxnSpPr>
          <p:nvPr/>
        </p:nvCxnSpPr>
        <p:spPr>
          <a:xfrm>
            <a:off x="1958656" y="4556443"/>
            <a:ext cx="954724" cy="108584"/>
          </a:xfrm>
          <a:prstGeom prst="straightConnector1">
            <a:avLst/>
          </a:prstGeom>
          <a:ln w="19050">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28" idx="3"/>
            <a:endCxn id="33" idx="1"/>
          </p:cNvCxnSpPr>
          <p:nvPr/>
        </p:nvCxnSpPr>
        <p:spPr>
          <a:xfrm flipV="1">
            <a:off x="7192566" y="2479514"/>
            <a:ext cx="635318" cy="413546"/>
          </a:xfrm>
          <a:prstGeom prst="straightConnector1">
            <a:avLst/>
          </a:prstGeom>
          <a:ln w="19050">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584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25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wipe(down)">
                                      <p:cBhvr>
                                        <p:cTn id="28" dur="5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up)">
                                      <p:cBhvr>
                                        <p:cTn id="39" dur="500"/>
                                        <p:tgtEl>
                                          <p:spTgt spid="58"/>
                                        </p:tgtEl>
                                      </p:cBhvr>
                                    </p:animEffect>
                                  </p:childTnLst>
                                </p:cTn>
                              </p:par>
                              <p:par>
                                <p:cTn id="40" presetID="22" presetClass="entr" presetSubtype="1" fill="hold" grpId="0"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wipe(down)">
                                      <p:cBhvr>
                                        <p:cTn id="53" dur="500"/>
                                        <p:tgtEl>
                                          <p:spTgt spid="115"/>
                                        </p:tgtEl>
                                      </p:cBhvr>
                                    </p:animEffect>
                                  </p:childTnLst>
                                </p:cTn>
                              </p:par>
                              <p:par>
                                <p:cTn id="54" presetID="22" presetClass="entr" presetSubtype="4" fill="hold" grpId="0" nodeType="withEffect">
                                  <p:stCondLst>
                                    <p:cond delay="25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3" grpId="0" animBg="1"/>
      <p:bldP spid="34" grpId="0" animBg="1"/>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2" y="287338"/>
            <a:ext cx="10666947" cy="1449387"/>
          </a:xfrm>
        </p:spPr>
        <p:txBody>
          <a:bodyPr/>
          <a:lstStyle/>
          <a:p>
            <a:r>
              <a:rPr lang="en-US" dirty="0"/>
              <a:t>Summary of Requirements </a:t>
            </a:r>
            <a:r>
              <a:rPr lang="en-US" sz="3200" dirty="0"/>
              <a:t>Federal Funding Sources</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22</a:t>
            </a:fld>
            <a:endParaRPr lang="en-US"/>
          </a:p>
        </p:txBody>
      </p:sp>
      <p:sp>
        <p:nvSpPr>
          <p:cNvPr id="6" name="Freeform 5"/>
          <p:cNvSpPr/>
          <p:nvPr/>
        </p:nvSpPr>
        <p:spPr>
          <a:xfrm>
            <a:off x="5124659" y="3104941"/>
            <a:ext cx="914541" cy="130628"/>
          </a:xfrm>
          <a:custGeom>
            <a:avLst/>
            <a:gdLst>
              <a:gd name="connsiteX0" fmla="*/ 0 w 914541"/>
              <a:gd name="connsiteY0" fmla="*/ 60290 h 130628"/>
              <a:gd name="connsiteX1" fmla="*/ 200967 w 914541"/>
              <a:gd name="connsiteY1" fmla="*/ 50241 h 130628"/>
              <a:gd name="connsiteX2" fmla="*/ 251209 w 914541"/>
              <a:gd name="connsiteY2" fmla="*/ 70338 h 130628"/>
              <a:gd name="connsiteX3" fmla="*/ 281354 w 914541"/>
              <a:gd name="connsiteY3" fmla="*/ 80386 h 130628"/>
              <a:gd name="connsiteX4" fmla="*/ 492370 w 914541"/>
              <a:gd name="connsiteY4" fmla="*/ 90435 h 130628"/>
              <a:gd name="connsiteX5" fmla="*/ 572756 w 914541"/>
              <a:gd name="connsiteY5" fmla="*/ 100483 h 130628"/>
              <a:gd name="connsiteX6" fmla="*/ 622998 w 914541"/>
              <a:gd name="connsiteY6" fmla="*/ 120580 h 130628"/>
              <a:gd name="connsiteX7" fmla="*/ 703385 w 914541"/>
              <a:gd name="connsiteY7" fmla="*/ 130628 h 130628"/>
              <a:gd name="connsiteX8" fmla="*/ 834014 w 914541"/>
              <a:gd name="connsiteY8" fmla="*/ 120580 h 130628"/>
              <a:gd name="connsiteX9" fmla="*/ 844062 w 914541"/>
              <a:gd name="connsiteY9" fmla="*/ 20096 h 130628"/>
              <a:gd name="connsiteX10" fmla="*/ 813917 w 914541"/>
              <a:gd name="connsiteY10" fmla="*/ 0 h 130628"/>
              <a:gd name="connsiteX11" fmla="*/ 874207 w 914541"/>
              <a:gd name="connsiteY11" fmla="*/ 90435 h 130628"/>
              <a:gd name="connsiteX12" fmla="*/ 904352 w 914541"/>
              <a:gd name="connsiteY12" fmla="*/ 70338 h 130628"/>
              <a:gd name="connsiteX13" fmla="*/ 914400 w 914541"/>
              <a:gd name="connsiteY13" fmla="*/ 20096 h 13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41" h="130628">
                <a:moveTo>
                  <a:pt x="0" y="60290"/>
                </a:moveTo>
                <a:cubicBezTo>
                  <a:pt x="87836" y="25155"/>
                  <a:pt x="57809" y="28767"/>
                  <a:pt x="200967" y="50241"/>
                </a:cubicBezTo>
                <a:cubicBezTo>
                  <a:pt x="218805" y="52917"/>
                  <a:pt x="234320" y="64005"/>
                  <a:pt x="251209" y="70338"/>
                </a:cubicBezTo>
                <a:cubicBezTo>
                  <a:pt x="261126" y="74057"/>
                  <a:pt x="270799" y="79506"/>
                  <a:pt x="281354" y="80386"/>
                </a:cubicBezTo>
                <a:cubicBezTo>
                  <a:pt x="351529" y="86234"/>
                  <a:pt x="422031" y="87085"/>
                  <a:pt x="492370" y="90435"/>
                </a:cubicBezTo>
                <a:cubicBezTo>
                  <a:pt x="519165" y="93784"/>
                  <a:pt x="546444" y="94411"/>
                  <a:pt x="572756" y="100483"/>
                </a:cubicBezTo>
                <a:cubicBezTo>
                  <a:pt x="590332" y="104539"/>
                  <a:pt x="605422" y="116524"/>
                  <a:pt x="622998" y="120580"/>
                </a:cubicBezTo>
                <a:cubicBezTo>
                  <a:pt x="649311" y="126652"/>
                  <a:pt x="676589" y="127279"/>
                  <a:pt x="703385" y="130628"/>
                </a:cubicBezTo>
                <a:cubicBezTo>
                  <a:pt x="746928" y="127279"/>
                  <a:pt x="791817" y="131832"/>
                  <a:pt x="834014" y="120580"/>
                </a:cubicBezTo>
                <a:cubicBezTo>
                  <a:pt x="872220" y="110392"/>
                  <a:pt x="846065" y="24602"/>
                  <a:pt x="844062" y="20096"/>
                </a:cubicBezTo>
                <a:cubicBezTo>
                  <a:pt x="839157" y="9060"/>
                  <a:pt x="823965" y="6699"/>
                  <a:pt x="813917" y="0"/>
                </a:cubicBezTo>
                <a:cubicBezTo>
                  <a:pt x="823709" y="34273"/>
                  <a:pt x="821062" y="90435"/>
                  <a:pt x="874207" y="90435"/>
                </a:cubicBezTo>
                <a:cubicBezTo>
                  <a:pt x="886284" y="90435"/>
                  <a:pt x="894304" y="77037"/>
                  <a:pt x="904352" y="70338"/>
                </a:cubicBezTo>
                <a:cubicBezTo>
                  <a:pt x="916518" y="33838"/>
                  <a:pt x="914400" y="50785"/>
                  <a:pt x="914400" y="20096"/>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Freeform 6"/>
          <p:cNvSpPr/>
          <p:nvPr/>
        </p:nvSpPr>
        <p:spPr>
          <a:xfrm>
            <a:off x="5848141" y="3074796"/>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1DCAC6-09A0-4E4C-9CB7-7D19EDF7057D}"/>
              </a:ext>
            </a:extLst>
          </p:cNvPr>
          <p:cNvPicPr>
            <a:picLocks noChangeAspect="1"/>
          </p:cNvPicPr>
          <p:nvPr/>
        </p:nvPicPr>
        <p:blipFill rotWithShape="1">
          <a:blip r:embed="rId2"/>
          <a:srcRect r="239" b="357"/>
          <a:stretch/>
        </p:blipFill>
        <p:spPr>
          <a:xfrm>
            <a:off x="2547343" y="1771494"/>
            <a:ext cx="7097315" cy="4842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94849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pPr algn="ctr"/>
            <a:r>
              <a:rPr lang="en-US" dirty="0"/>
              <a:t>Summary of Requirements </a:t>
            </a:r>
            <a:br>
              <a:rPr lang="en-US" dirty="0"/>
            </a:br>
            <a:r>
              <a:rPr lang="en-US" sz="3600" b="1" dirty="0"/>
              <a:t>Area Plan Contract Funding for FY23-24</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23</a:t>
            </a:fld>
            <a:endParaRPr lang="en-US"/>
          </a:p>
        </p:txBody>
      </p:sp>
      <p:sp>
        <p:nvSpPr>
          <p:cNvPr id="4" name="Rectangle 3">
            <a:extLst>
              <a:ext uri="{FF2B5EF4-FFF2-40B4-BE49-F238E27FC236}">
                <a16:creationId xmlns:a16="http://schemas.microsoft.com/office/drawing/2014/main" id="{BE690FF2-A321-48AE-B966-9B760C335540}"/>
              </a:ext>
            </a:extLst>
          </p:cNvPr>
          <p:cNvSpPr/>
          <p:nvPr/>
        </p:nvSpPr>
        <p:spPr>
          <a:xfrm>
            <a:off x="8682521" y="2546350"/>
            <a:ext cx="1834500" cy="262615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B10116-A16A-4536-95CF-D60964552947}"/>
              </a:ext>
            </a:extLst>
          </p:cNvPr>
          <p:cNvPicPr>
            <a:picLocks noChangeAspect="1"/>
          </p:cNvPicPr>
          <p:nvPr/>
        </p:nvPicPr>
        <p:blipFill>
          <a:blip r:embed="rId2"/>
          <a:stretch>
            <a:fillRect/>
          </a:stretch>
        </p:blipFill>
        <p:spPr>
          <a:xfrm>
            <a:off x="1096963" y="2120615"/>
            <a:ext cx="10152062" cy="3477619"/>
          </a:xfrm>
          <a:prstGeom prst="rect">
            <a:avLst/>
          </a:prstGeom>
        </p:spPr>
      </p:pic>
    </p:spTree>
    <p:extLst>
      <p:ext uri="{BB962C8B-B14F-4D97-AF65-F5344CB8AC3E}">
        <p14:creationId xmlns:p14="http://schemas.microsoft.com/office/powerpoint/2010/main" val="11031427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RFFs Submittals</a:t>
            </a:r>
          </a:p>
        </p:txBody>
      </p:sp>
      <p:sp>
        <p:nvSpPr>
          <p:cNvPr id="3" name="Content Placeholder 2"/>
          <p:cNvSpPr>
            <a:spLocks noGrp="1"/>
          </p:cNvSpPr>
          <p:nvPr>
            <p:ph idx="1"/>
          </p:nvPr>
        </p:nvSpPr>
        <p:spPr>
          <a:xfrm>
            <a:off x="1096963" y="1846263"/>
            <a:ext cx="9941151" cy="4022725"/>
          </a:xfrm>
        </p:spPr>
        <p:txBody>
          <a:bodyPr>
            <a:normAutofit fontScale="92500" lnSpcReduction="20000"/>
          </a:bodyPr>
          <a:lstStyle/>
          <a:p>
            <a:pPr marL="457200" indent="-457200">
              <a:buFont typeface="Wingdings" panose="05000000000000000000" pitchFamily="2" charset="2"/>
              <a:buChar char="Ø"/>
            </a:pPr>
            <a:r>
              <a:rPr lang="en-US" sz="3400" dirty="0"/>
              <a:t>All Requests for Funds (RFFs) are due:</a:t>
            </a:r>
          </a:p>
          <a:p>
            <a:pPr marL="457200"/>
            <a:r>
              <a:rPr lang="en-US" sz="4500" dirty="0"/>
              <a:t>The 20</a:t>
            </a:r>
            <a:r>
              <a:rPr lang="en-US" sz="4500" baseline="30000" dirty="0"/>
              <a:t>th</a:t>
            </a:r>
            <a:r>
              <a:rPr lang="en-US" sz="4500" dirty="0"/>
              <a:t> of the month following service</a:t>
            </a:r>
          </a:p>
          <a:p>
            <a:endParaRPr lang="en-US" sz="3000" dirty="0"/>
          </a:p>
          <a:p>
            <a:pPr>
              <a:spcAft>
                <a:spcPts val="1800"/>
              </a:spcAft>
            </a:pPr>
            <a:r>
              <a:rPr lang="en-US" sz="3400" dirty="0"/>
              <a:t>Email the </a:t>
            </a:r>
            <a:r>
              <a:rPr lang="en-US" sz="3400" b="1" u="sng" dirty="0">
                <a:highlight>
                  <a:srgbClr val="FFFF00"/>
                </a:highlight>
              </a:rPr>
              <a:t>Excel spreadsheet</a:t>
            </a:r>
            <a:r>
              <a:rPr lang="en-US" sz="3400" dirty="0"/>
              <a:t>, a scan of the signed RFF and supporting documents to:</a:t>
            </a:r>
          </a:p>
          <a:p>
            <a:r>
              <a:rPr lang="en-US" sz="3400" dirty="0"/>
              <a:t>To: </a:t>
            </a:r>
            <a:r>
              <a:rPr lang="en-US" sz="3400" dirty="0">
                <a:hlinkClick r:id="rId2"/>
              </a:rPr>
              <a:t>Claudia.Castaneda@ventura.org</a:t>
            </a:r>
            <a:r>
              <a:rPr lang="en-US" sz="3400" dirty="0"/>
              <a:t>, </a:t>
            </a:r>
            <a:r>
              <a:rPr lang="en-US" sz="3400" dirty="0">
                <a:hlinkClick r:id="rId3"/>
              </a:rPr>
              <a:t>Alyssa.Corse@ventura.org</a:t>
            </a:r>
            <a:r>
              <a:rPr lang="en-US" sz="3400" dirty="0"/>
              <a:t> , </a:t>
            </a:r>
            <a:r>
              <a:rPr lang="en-US" sz="3400" dirty="0">
                <a:hlinkClick r:id="rId4"/>
              </a:rPr>
              <a:t>Tony.Allen@ventura.org</a:t>
            </a:r>
            <a:r>
              <a:rPr lang="en-US" sz="3400" dirty="0"/>
              <a:t> </a:t>
            </a:r>
          </a:p>
          <a:p>
            <a:r>
              <a:rPr lang="en-US" sz="3400" dirty="0"/>
              <a:t>Cc: FiscalVCAAA@ventura.org</a:t>
            </a:r>
            <a:endParaRPr lang="en-US" sz="3400" u="sng" dirty="0"/>
          </a:p>
          <a:p>
            <a:endParaRPr lang="en-US" sz="3400" dirty="0"/>
          </a:p>
          <a:p>
            <a:endParaRPr lang="en-US" sz="3400" dirty="0"/>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24</a:t>
            </a:fld>
            <a:endParaRPr lang="en-US"/>
          </a:p>
        </p:txBody>
      </p:sp>
    </p:spTree>
    <p:extLst>
      <p:ext uri="{BB962C8B-B14F-4D97-AF65-F5344CB8AC3E}">
        <p14:creationId xmlns:p14="http://schemas.microsoft.com/office/powerpoint/2010/main" val="80284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Summary of Requirements </a:t>
            </a:r>
            <a:r>
              <a:rPr lang="en-US" sz="3200" dirty="0"/>
              <a:t>Fiscal &amp; Contracts </a:t>
            </a:r>
            <a:endParaRPr lang="en-US" dirty="0"/>
          </a:p>
        </p:txBody>
      </p:sp>
      <p:sp>
        <p:nvSpPr>
          <p:cNvPr id="3" name="Content Placeholder 2"/>
          <p:cNvSpPr>
            <a:spLocks noGrp="1"/>
          </p:cNvSpPr>
          <p:nvPr>
            <p:ph idx="1"/>
          </p:nvPr>
        </p:nvSpPr>
        <p:spPr>
          <a:xfrm>
            <a:off x="1096963" y="1846263"/>
            <a:ext cx="10058400" cy="4345217"/>
          </a:xfrm>
        </p:spPr>
        <p:txBody>
          <a:bodyPr>
            <a:normAutofit lnSpcReduction="10000"/>
          </a:bodyPr>
          <a:lstStyle/>
          <a:p>
            <a:pPr marL="342900" indent="-342900">
              <a:spcAft>
                <a:spcPts val="5400"/>
              </a:spcAft>
              <a:buFont typeface="Wingdings" panose="05000000000000000000" pitchFamily="2" charset="2"/>
              <a:buChar char="Ø"/>
            </a:pPr>
            <a:r>
              <a:rPr lang="en-US" sz="3400" dirty="0"/>
              <a:t>Grant Modifications – Budget revision if 10% variation</a:t>
            </a:r>
          </a:p>
          <a:p>
            <a:pPr marL="342900" indent="-342900">
              <a:spcAft>
                <a:spcPts val="5400"/>
              </a:spcAft>
              <a:buFont typeface="Wingdings" panose="05000000000000000000" pitchFamily="2" charset="2"/>
              <a:buChar char="Ø"/>
            </a:pPr>
            <a:r>
              <a:rPr lang="en-US" sz="3400" dirty="0"/>
              <a:t>Equipment – Asset Tag  </a:t>
            </a:r>
          </a:p>
          <a:p>
            <a:pPr marL="342900" indent="-342900">
              <a:buFont typeface="Wingdings" panose="05000000000000000000" pitchFamily="2" charset="2"/>
              <a:buChar char="Ø"/>
            </a:pPr>
            <a:r>
              <a:rPr lang="en-US" sz="3400" dirty="0"/>
              <a:t>Contract Termination</a:t>
            </a:r>
          </a:p>
          <a:p>
            <a:pPr marL="822325" lvl="1" indent="-195263"/>
            <a:r>
              <a:rPr lang="en-US" sz="2600" dirty="0"/>
              <a:t>Contingent upon availability of funding</a:t>
            </a:r>
          </a:p>
          <a:p>
            <a:pPr marL="822325" lvl="1" indent="-195263"/>
            <a:r>
              <a:rPr lang="en-US" sz="2600" dirty="0"/>
              <a:t>VCAAA gives at least 30 days’ notice for noncompliance</a:t>
            </a:r>
          </a:p>
          <a:p>
            <a:pPr marL="822325" lvl="1" indent="-195263"/>
            <a:r>
              <a:rPr lang="en-US" sz="2600" dirty="0"/>
              <a:t>Grantee may terminate contract on at least 180 days’ notice</a:t>
            </a:r>
          </a:p>
        </p:txBody>
      </p:sp>
      <p:sp>
        <p:nvSpPr>
          <p:cNvPr id="4" name="Flowchart: Alternate Process 3"/>
          <p:cNvSpPr/>
          <p:nvPr/>
        </p:nvSpPr>
        <p:spPr>
          <a:xfrm rot="496562">
            <a:off x="9628601" y="2365642"/>
            <a:ext cx="2506242" cy="975484"/>
          </a:xfrm>
          <a:prstGeom prst="flowChartAlternateProcess">
            <a:avLst/>
          </a:prstGeom>
          <a:blipFill>
            <a:blip r:embed="rId2"/>
            <a:srcRect/>
            <a:stretch>
              <a:fillRect l="-72449" t="-124366" r="-49419" b="-113636"/>
            </a:stretch>
          </a:blip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0D144469-EFF7-4570-900D-F83F1B8B1361}" type="slidenum">
              <a:rPr lang="en-US" smtClean="0"/>
              <a:pPr>
                <a:defRPr/>
              </a:pPr>
              <a:t>25</a:t>
            </a:fld>
            <a:endParaRPr lang="en-US"/>
          </a:p>
        </p:txBody>
      </p:sp>
      <p:sp>
        <p:nvSpPr>
          <p:cNvPr id="6" name="TextBox 5"/>
          <p:cNvSpPr txBox="1"/>
          <p:nvPr/>
        </p:nvSpPr>
        <p:spPr>
          <a:xfrm>
            <a:off x="7197213" y="2997395"/>
            <a:ext cx="5244198" cy="1938992"/>
          </a:xfrm>
          <a:prstGeom prst="rect">
            <a:avLst/>
          </a:prstGeom>
          <a:noFill/>
        </p:spPr>
        <p:txBody>
          <a:bodyPr wrap="square" rtlCol="0">
            <a:spAutoFit/>
          </a:bodyPr>
          <a:lstStyle/>
          <a:p>
            <a:r>
              <a:rPr lang="en-US" sz="4000" b="1" dirty="0">
                <a:solidFill>
                  <a:srgbClr val="C00000"/>
                </a:solidFill>
              </a:rPr>
              <a:t>Must Have </a:t>
            </a:r>
            <a:br>
              <a:rPr lang="en-US" sz="4000" b="1" dirty="0">
                <a:solidFill>
                  <a:srgbClr val="C00000"/>
                </a:solidFill>
              </a:rPr>
            </a:br>
            <a:r>
              <a:rPr lang="en-US" sz="4000" b="1" dirty="0">
                <a:solidFill>
                  <a:srgbClr val="C00000"/>
                </a:solidFill>
              </a:rPr>
              <a:t>Approval for Purchase and Disposal!</a:t>
            </a:r>
          </a:p>
        </p:txBody>
      </p:sp>
    </p:spTree>
    <p:extLst>
      <p:ext uri="{BB962C8B-B14F-4D97-AF65-F5344CB8AC3E}">
        <p14:creationId xmlns:p14="http://schemas.microsoft.com/office/powerpoint/2010/main" val="24748605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Invoices Submittals</a:t>
            </a:r>
          </a:p>
        </p:txBody>
      </p:sp>
      <p:sp>
        <p:nvSpPr>
          <p:cNvPr id="3" name="Content Placeholder 2"/>
          <p:cNvSpPr>
            <a:spLocks noGrp="1"/>
          </p:cNvSpPr>
          <p:nvPr>
            <p:ph idx="1"/>
          </p:nvPr>
        </p:nvSpPr>
        <p:spPr>
          <a:xfrm>
            <a:off x="1096963" y="1846263"/>
            <a:ext cx="5979499" cy="4022725"/>
          </a:xfrm>
        </p:spPr>
        <p:txBody>
          <a:bodyPr>
            <a:normAutofit fontScale="62500" lnSpcReduction="20000"/>
          </a:bodyPr>
          <a:lstStyle/>
          <a:p>
            <a:pPr marL="457200" indent="-457200">
              <a:buFont typeface="Wingdings" panose="05000000000000000000" pitchFamily="2" charset="2"/>
              <a:buChar char="Ø"/>
            </a:pPr>
            <a:r>
              <a:rPr lang="en-US" sz="3400" dirty="0"/>
              <a:t>Please submit copy of </a:t>
            </a:r>
            <a:r>
              <a:rPr lang="en-US" sz="3400" dirty="0" err="1"/>
              <a:t>Jordano’s</a:t>
            </a:r>
            <a:r>
              <a:rPr lang="en-US" sz="3400" dirty="0"/>
              <a:t> invoices before the 10</a:t>
            </a:r>
            <a:r>
              <a:rPr lang="en-US" sz="3400" baseline="30000" dirty="0"/>
              <a:t>th</a:t>
            </a:r>
            <a:r>
              <a:rPr lang="en-US" sz="3400" dirty="0"/>
              <a:t> of each month</a:t>
            </a:r>
          </a:p>
          <a:p>
            <a:pPr marL="457200" indent="-457200">
              <a:buFont typeface="Wingdings" panose="05000000000000000000" pitchFamily="2" charset="2"/>
              <a:buChar char="Ø"/>
            </a:pPr>
            <a:endParaRPr lang="en-US" sz="3400" dirty="0"/>
          </a:p>
          <a:p>
            <a:pPr marL="457200" indent="-457200">
              <a:buFont typeface="Wingdings" panose="05000000000000000000" pitchFamily="2" charset="2"/>
              <a:buChar char="Ø"/>
            </a:pPr>
            <a:r>
              <a:rPr lang="en-US" sz="3400" dirty="0"/>
              <a:t>Please No Faxes</a:t>
            </a:r>
          </a:p>
          <a:p>
            <a:endParaRPr lang="en-US" sz="3400" dirty="0"/>
          </a:p>
          <a:p>
            <a:pPr marL="457200" indent="-457200">
              <a:spcAft>
                <a:spcPts val="2400"/>
              </a:spcAft>
              <a:buFont typeface="Wingdings" panose="05000000000000000000" pitchFamily="2" charset="2"/>
              <a:buChar char="Ø"/>
            </a:pPr>
            <a:r>
              <a:rPr lang="en-US" sz="3400" dirty="0"/>
              <a:t>Email Connie </a:t>
            </a:r>
            <a:r>
              <a:rPr lang="en-US" sz="3400" dirty="0" err="1"/>
              <a:t>Riedmiller</a:t>
            </a:r>
            <a:r>
              <a:rPr lang="en-US" sz="3400" dirty="0"/>
              <a:t> </a:t>
            </a:r>
            <a:br>
              <a:rPr lang="en-US" sz="3400" dirty="0"/>
            </a:br>
            <a:r>
              <a:rPr lang="en-US" sz="3400" dirty="0"/>
              <a:t>and Fiscal</a:t>
            </a:r>
          </a:p>
          <a:p>
            <a:pPr marL="457200">
              <a:spcAft>
                <a:spcPts val="2400"/>
              </a:spcAft>
            </a:pPr>
            <a:r>
              <a:rPr lang="en-US" sz="3400" u="sng" dirty="0"/>
              <a:t>Connie.Riedmiller@ventura.org</a:t>
            </a:r>
          </a:p>
          <a:p>
            <a:pPr marL="457200">
              <a:spcAft>
                <a:spcPts val="2400"/>
              </a:spcAft>
            </a:pPr>
            <a:r>
              <a:rPr lang="en-US" sz="3400" u="sng" dirty="0"/>
              <a:t>FiscalVCAAA@ventura.org</a:t>
            </a:r>
          </a:p>
          <a:p>
            <a:endParaRPr lang="en-US" sz="3400" dirty="0"/>
          </a:p>
          <a:p>
            <a:endParaRPr lang="en-US" sz="3400" dirty="0"/>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26</a:t>
            </a:fld>
            <a:endParaRPr lang="en-US"/>
          </a:p>
        </p:txBody>
      </p:sp>
      <p:grpSp>
        <p:nvGrpSpPr>
          <p:cNvPr id="31" name="Group 30"/>
          <p:cNvGrpSpPr/>
          <p:nvPr/>
        </p:nvGrpSpPr>
        <p:grpSpPr>
          <a:xfrm>
            <a:off x="7175500" y="1961549"/>
            <a:ext cx="4546601" cy="3830419"/>
            <a:chOff x="6523660" y="1961549"/>
            <a:chExt cx="5198441" cy="4016977"/>
          </a:xfrm>
        </p:grpSpPr>
        <p:grpSp>
          <p:nvGrpSpPr>
            <p:cNvPr id="28" name="Group 27"/>
            <p:cNvGrpSpPr/>
            <p:nvPr/>
          </p:nvGrpSpPr>
          <p:grpSpPr>
            <a:xfrm>
              <a:off x="6523660" y="1961549"/>
              <a:ext cx="5198441" cy="4016977"/>
              <a:chOff x="6523660" y="1961549"/>
              <a:chExt cx="5198441" cy="4016977"/>
            </a:xfrm>
          </p:grpSpPr>
          <p:grpSp>
            <p:nvGrpSpPr>
              <p:cNvPr id="9" name="Group 8"/>
              <p:cNvGrpSpPr/>
              <p:nvPr/>
            </p:nvGrpSpPr>
            <p:grpSpPr>
              <a:xfrm>
                <a:off x="6523660" y="1961549"/>
                <a:ext cx="5198441" cy="4016977"/>
                <a:chOff x="6523660" y="1961549"/>
                <a:chExt cx="5198441" cy="4016977"/>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14392" y="1370817"/>
                  <a:ext cx="4016977" cy="519844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061701" y="4610100"/>
                  <a:ext cx="508000" cy="31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58513" y="2385114"/>
                  <a:ext cx="708080" cy="95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6654799" y="2816968"/>
                <a:ext cx="1195421" cy="45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8570068" y="2265721"/>
              <a:ext cx="321013" cy="428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735735" y="2544905"/>
              <a:ext cx="211764" cy="272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a:stCxn id="48" idx="7"/>
            <a:endCxn id="33" idx="2"/>
          </p:cNvCxnSpPr>
          <p:nvPr/>
        </p:nvCxnSpPr>
        <p:spPr>
          <a:xfrm>
            <a:off x="9856129" y="1674548"/>
            <a:ext cx="948614" cy="585987"/>
          </a:xfrm>
          <a:prstGeom prst="line">
            <a:avLst/>
          </a:prstGeom>
          <a:ln w="19050"/>
          <a:effectLst/>
        </p:spPr>
        <p:style>
          <a:lnRef idx="1">
            <a:schemeClr val="dk1"/>
          </a:lnRef>
          <a:fillRef idx="0">
            <a:schemeClr val="dk1"/>
          </a:fillRef>
          <a:effectRef idx="0">
            <a:schemeClr val="dk1"/>
          </a:effectRef>
          <a:fontRef idx="minor">
            <a:schemeClr val="tx1"/>
          </a:fontRef>
        </p:style>
      </p:cxnSp>
      <p:sp>
        <p:nvSpPr>
          <p:cNvPr id="33" name="Oval 32"/>
          <p:cNvSpPr/>
          <p:nvPr/>
        </p:nvSpPr>
        <p:spPr>
          <a:xfrm>
            <a:off x="10804743" y="2116775"/>
            <a:ext cx="802245" cy="287520"/>
          </a:xfrm>
          <a:prstGeom prst="ellipse">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7528048" y="-1064136"/>
            <a:ext cx="1566157" cy="4369927"/>
          </a:xfrm>
          <a:prstGeom prst="ellipse">
            <a:avLst/>
          </a:prstGeom>
          <a:blipFill>
            <a:blip r:embed="rId3"/>
            <a:srcRect/>
            <a:stretch>
              <a:fillRect l="-58056" t="-25949" r="-1274010" b="-524077"/>
            </a:stretch>
          </a:blipFill>
          <a:ln w="57150">
            <a:solidFill>
              <a:schemeClr val="tx1"/>
            </a:solidFill>
          </a:ln>
          <a:effectLst>
            <a:outerShdw blurRad="3810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319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VCFMS </a:t>
            </a:r>
            <a:r>
              <a:rPr lang="en-US" sz="2300" dirty="0"/>
              <a:t>(Ventura County Financial Management System)</a:t>
            </a:r>
          </a:p>
        </p:txBody>
      </p:sp>
      <p:sp>
        <p:nvSpPr>
          <p:cNvPr id="7" name="TextBox 6"/>
          <p:cNvSpPr txBox="1"/>
          <p:nvPr/>
        </p:nvSpPr>
        <p:spPr>
          <a:xfrm>
            <a:off x="5223798" y="2245360"/>
            <a:ext cx="6135082" cy="1488421"/>
          </a:xfrm>
          <a:prstGeom prst="rect">
            <a:avLst/>
          </a:prstGeom>
          <a:noFill/>
        </p:spPr>
        <p:txBody>
          <a:bodyPr wrap="square" rtlCol="0">
            <a:spAutoFit/>
          </a:bodyPr>
          <a:lstStyle/>
          <a:p>
            <a:pPr>
              <a:lnSpc>
                <a:spcPct val="80000"/>
              </a:lnSpc>
              <a:spcAft>
                <a:spcPts val="1200"/>
              </a:spcAft>
            </a:pPr>
            <a:r>
              <a:rPr lang="en-US" sz="3200" u="sng" dirty="0">
                <a:solidFill>
                  <a:schemeClr val="tx1">
                    <a:lumMod val="75000"/>
                    <a:lumOff val="25000"/>
                  </a:schemeClr>
                </a:solidFill>
                <a:hlinkClick r:id="rId2"/>
              </a:rPr>
              <a:t>https://vss.ventura.org/webapp/VSSPSRV1/AltSelfService</a:t>
            </a:r>
            <a:endParaRPr lang="en-US" sz="3200" u="sng" dirty="0">
              <a:solidFill>
                <a:schemeClr val="tx1">
                  <a:lumMod val="75000"/>
                  <a:lumOff val="25000"/>
                </a:schemeClr>
              </a:solidFill>
            </a:endParaRPr>
          </a:p>
          <a:p>
            <a:pPr>
              <a:lnSpc>
                <a:spcPct val="80000"/>
              </a:lnSpc>
              <a:spcAft>
                <a:spcPts val="1200"/>
              </a:spcAft>
            </a:pPr>
            <a:r>
              <a:rPr lang="en-US" sz="3600" dirty="0">
                <a:solidFill>
                  <a:schemeClr val="tx1">
                    <a:lumMod val="75000"/>
                    <a:lumOff val="25000"/>
                  </a:schemeClr>
                </a:solidFill>
              </a:rPr>
              <a:t>(805) 654-3764</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27</a:t>
            </a:fld>
            <a:endParaRPr lang="en-US"/>
          </a:p>
        </p:txBody>
      </p:sp>
      <p:pic>
        <p:nvPicPr>
          <p:cNvPr id="8" name="Picture 7">
            <a:extLst>
              <a:ext uri="{FF2B5EF4-FFF2-40B4-BE49-F238E27FC236}">
                <a16:creationId xmlns:a16="http://schemas.microsoft.com/office/drawing/2014/main" id="{A5B42966-3817-4641-A8A0-29D04D8812CF}"/>
              </a:ext>
            </a:extLst>
          </p:cNvPr>
          <p:cNvPicPr>
            <a:picLocks noChangeAspect="1"/>
          </p:cNvPicPr>
          <p:nvPr/>
        </p:nvPicPr>
        <p:blipFill>
          <a:blip r:embed="rId3"/>
          <a:stretch>
            <a:fillRect/>
          </a:stretch>
        </p:blipFill>
        <p:spPr>
          <a:xfrm>
            <a:off x="542338" y="1736725"/>
            <a:ext cx="4404897" cy="4492665"/>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30F33EC7-C921-4110-B844-C829B71C8C4A}"/>
              </a:ext>
            </a:extLst>
          </p:cNvPr>
          <p:cNvSpPr/>
          <p:nvPr/>
        </p:nvSpPr>
        <p:spPr>
          <a:xfrm>
            <a:off x="5598637" y="3871912"/>
            <a:ext cx="4829175" cy="1933575"/>
          </a:xfrm>
          <a:prstGeom prst="ellipse">
            <a:avLst/>
          </a:prstGeom>
          <a:blipFill dpi="0" rotWithShape="1">
            <a:blip r:embed="rId4"/>
            <a:srcRect/>
            <a:stretch>
              <a:fillRect l="-39055" t="-21182" r="-49674" b="-162592"/>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4" name="Straight Connector 13"/>
          <p:cNvCxnSpPr>
            <a:cxnSpLocks/>
            <a:endCxn id="28" idx="2"/>
          </p:cNvCxnSpPr>
          <p:nvPr/>
        </p:nvCxnSpPr>
        <p:spPr>
          <a:xfrm>
            <a:off x="3136901" y="3632200"/>
            <a:ext cx="2461736" cy="12065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82701" y="3340100"/>
            <a:ext cx="1854200" cy="622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413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Maximum Use of Grant Funding</a:t>
            </a:r>
            <a:endParaRPr lang="en-US" sz="3200" dirty="0"/>
          </a:p>
        </p:txBody>
      </p:sp>
      <p:sp>
        <p:nvSpPr>
          <p:cNvPr id="3" name="Content Placeholder 2"/>
          <p:cNvSpPr>
            <a:spLocks noGrp="1"/>
          </p:cNvSpPr>
          <p:nvPr>
            <p:ph idx="1"/>
          </p:nvPr>
        </p:nvSpPr>
        <p:spPr>
          <a:xfrm>
            <a:off x="1096963" y="1846263"/>
            <a:ext cx="10058400" cy="4362513"/>
          </a:xfrm>
        </p:spPr>
        <p:txBody>
          <a:bodyPr/>
          <a:lstStyle/>
          <a:p>
            <a:pPr marL="342900" lvl="1" indent="-342900">
              <a:spcAft>
                <a:spcPts val="2400"/>
              </a:spcAft>
              <a:buClr>
                <a:schemeClr val="accent1"/>
              </a:buClr>
              <a:buSzPct val="100000"/>
              <a:buFont typeface="Wingdings" panose="05000000000000000000" pitchFamily="2" charset="2"/>
              <a:buChar char="Ø"/>
            </a:pPr>
            <a:r>
              <a:rPr lang="en-US" sz="3600" dirty="0"/>
              <a:t>Maximum Use of Community Resources and Volunteers</a:t>
            </a:r>
          </a:p>
          <a:p>
            <a:pPr marL="342900" lvl="1" indent="-342900">
              <a:spcAft>
                <a:spcPts val="2400"/>
              </a:spcAft>
              <a:buClr>
                <a:schemeClr val="accent1"/>
              </a:buClr>
              <a:buSzPct val="100000"/>
              <a:buFont typeface="Wingdings" panose="05000000000000000000" pitchFamily="2" charset="2"/>
              <a:buChar char="Ø"/>
            </a:pPr>
            <a:r>
              <a:rPr lang="en-US" sz="3600" dirty="0"/>
              <a:t>Coordinating with Other Service Agencies to Avoid Duplication of Effort</a:t>
            </a:r>
          </a:p>
          <a:p>
            <a:pPr marL="342900" lvl="1" indent="-342900">
              <a:spcAft>
                <a:spcPts val="2400"/>
              </a:spcAft>
              <a:buClr>
                <a:schemeClr val="accent1"/>
              </a:buClr>
              <a:buSzPct val="100000"/>
              <a:buFont typeface="Wingdings" panose="05000000000000000000" pitchFamily="2" charset="2"/>
              <a:buChar char="Ø"/>
            </a:pPr>
            <a:r>
              <a:rPr lang="en-US" sz="3600" dirty="0"/>
              <a:t>Providing Information about Resources Available to Seniors. </a:t>
            </a:r>
            <a:endParaRPr lang="en-US" sz="2400" dirty="0"/>
          </a:p>
        </p:txBody>
      </p:sp>
      <p:sp>
        <p:nvSpPr>
          <p:cNvPr id="5" name="Slide Number Placeholder 4"/>
          <p:cNvSpPr>
            <a:spLocks noGrp="1"/>
          </p:cNvSpPr>
          <p:nvPr>
            <p:ph type="sldNum" sz="quarter" idx="12"/>
          </p:nvPr>
        </p:nvSpPr>
        <p:spPr/>
        <p:txBody>
          <a:bodyPr/>
          <a:lstStyle/>
          <a:p>
            <a:pPr>
              <a:defRPr/>
            </a:pPr>
            <a:fld id="{0D144469-EFF7-4570-900D-F83F1B8B1361}" type="slidenum">
              <a:rPr lang="en-US" smtClean="0"/>
              <a:pPr>
                <a:defRPr/>
              </a:pPr>
              <a:t>28</a:t>
            </a:fld>
            <a:endParaRPr lang="en-US"/>
          </a:p>
        </p:txBody>
      </p:sp>
    </p:spTree>
    <p:extLst>
      <p:ext uri="{BB962C8B-B14F-4D97-AF65-F5344CB8AC3E}">
        <p14:creationId xmlns:p14="http://schemas.microsoft.com/office/powerpoint/2010/main" val="22939516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696B-97A7-4CF4-222D-7F0C924EEEF0}"/>
              </a:ext>
            </a:extLst>
          </p:cNvPr>
          <p:cNvSpPr>
            <a:spLocks noGrp="1"/>
          </p:cNvSpPr>
          <p:nvPr>
            <p:ph type="title"/>
          </p:nvPr>
        </p:nvSpPr>
        <p:spPr>
          <a:xfrm>
            <a:off x="1225296" y="365125"/>
            <a:ext cx="10128504" cy="338963"/>
          </a:xfrm>
        </p:spPr>
        <p:txBody>
          <a:bodyPr>
            <a:normAutofit fontScale="90000"/>
          </a:bodyPr>
          <a:lstStyle/>
          <a:p>
            <a:r>
              <a:rPr lang="en-US" dirty="0"/>
              <a:t>VCHSA-AAA Major Programs &amp; Funding</a:t>
            </a:r>
          </a:p>
        </p:txBody>
      </p:sp>
      <p:graphicFrame>
        <p:nvGraphicFramePr>
          <p:cNvPr id="7" name="Content Placeholder 6">
            <a:extLst>
              <a:ext uri="{FF2B5EF4-FFF2-40B4-BE49-F238E27FC236}">
                <a16:creationId xmlns:a16="http://schemas.microsoft.com/office/drawing/2014/main" id="{6B2157F4-A75E-F73F-E408-D453616E94AD}"/>
              </a:ext>
            </a:extLst>
          </p:cNvPr>
          <p:cNvGraphicFramePr>
            <a:graphicFrameLocks noGrp="1"/>
          </p:cNvGraphicFramePr>
          <p:nvPr>
            <p:ph idx="1"/>
            <p:extLst>
              <p:ext uri="{D42A27DB-BD31-4B8C-83A1-F6EECF244321}">
                <p14:modId xmlns:p14="http://schemas.microsoft.com/office/powerpoint/2010/main" val="610246475"/>
              </p:ext>
            </p:extLst>
          </p:nvPr>
        </p:nvGraphicFramePr>
        <p:xfrm>
          <a:off x="1225296" y="886968"/>
          <a:ext cx="7277127" cy="5788134"/>
        </p:xfrm>
        <a:graphic>
          <a:graphicData uri="http://schemas.openxmlformats.org/drawingml/2006/table">
            <a:tbl>
              <a:tblPr>
                <a:tableStyleId>{5C22544A-7EE6-4342-B048-85BDC9FD1C3A}</a:tableStyleId>
              </a:tblPr>
              <a:tblGrid>
                <a:gridCol w="623041">
                  <a:extLst>
                    <a:ext uri="{9D8B030D-6E8A-4147-A177-3AD203B41FA5}">
                      <a16:colId xmlns:a16="http://schemas.microsoft.com/office/drawing/2014/main" val="688019263"/>
                    </a:ext>
                  </a:extLst>
                </a:gridCol>
                <a:gridCol w="3264738">
                  <a:extLst>
                    <a:ext uri="{9D8B030D-6E8A-4147-A177-3AD203B41FA5}">
                      <a16:colId xmlns:a16="http://schemas.microsoft.com/office/drawing/2014/main" val="571039501"/>
                    </a:ext>
                  </a:extLst>
                </a:gridCol>
                <a:gridCol w="847337">
                  <a:extLst>
                    <a:ext uri="{9D8B030D-6E8A-4147-A177-3AD203B41FA5}">
                      <a16:colId xmlns:a16="http://schemas.microsoft.com/office/drawing/2014/main" val="1899185138"/>
                    </a:ext>
                  </a:extLst>
                </a:gridCol>
                <a:gridCol w="847337">
                  <a:extLst>
                    <a:ext uri="{9D8B030D-6E8A-4147-A177-3AD203B41FA5}">
                      <a16:colId xmlns:a16="http://schemas.microsoft.com/office/drawing/2014/main" val="404470559"/>
                    </a:ext>
                  </a:extLst>
                </a:gridCol>
                <a:gridCol w="847337">
                  <a:extLst>
                    <a:ext uri="{9D8B030D-6E8A-4147-A177-3AD203B41FA5}">
                      <a16:colId xmlns:a16="http://schemas.microsoft.com/office/drawing/2014/main" val="1760512658"/>
                    </a:ext>
                  </a:extLst>
                </a:gridCol>
                <a:gridCol w="847337">
                  <a:extLst>
                    <a:ext uri="{9D8B030D-6E8A-4147-A177-3AD203B41FA5}">
                      <a16:colId xmlns:a16="http://schemas.microsoft.com/office/drawing/2014/main" val="3926303063"/>
                    </a:ext>
                  </a:extLst>
                </a:gridCol>
              </a:tblGrid>
              <a:tr h="144703">
                <a:tc>
                  <a:txBody>
                    <a:bodyPr/>
                    <a:lstStyle/>
                    <a:p>
                      <a:pPr algn="l" fontAlgn="b"/>
                      <a:r>
                        <a:rPr lang="en-US" sz="600" u="sng" strike="noStrike">
                          <a:effectLst/>
                        </a:rPr>
                        <a:t>3500-AAA</a:t>
                      </a:r>
                      <a:endParaRPr lang="en-US" sz="600" b="1" i="0" u="sng" strike="noStrike">
                        <a:effectLst/>
                        <a:latin typeface="Arial" panose="020B0604020202020204" pitchFamily="34" charset="0"/>
                      </a:endParaRPr>
                    </a:p>
                  </a:txBody>
                  <a:tcPr marL="0" marR="0" marT="0" marB="0" anchor="b"/>
                </a:tc>
                <a:tc>
                  <a:txBody>
                    <a:bodyPr/>
                    <a:lstStyle/>
                    <a:p>
                      <a:pPr algn="l" fontAlgn="b"/>
                      <a:r>
                        <a:rPr lang="en-US" sz="600" u="sng" strike="noStrike">
                          <a:effectLst/>
                        </a:rPr>
                        <a:t>REVENUE PROJECTIONS FY2023-24</a:t>
                      </a:r>
                      <a:endParaRPr lang="en-US" sz="600" b="1" i="0" u="sng"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868769759"/>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657150861"/>
                  </a:ext>
                </a:extLst>
              </a:tr>
              <a:tr h="144703">
                <a:tc gridSpan="2">
                  <a:txBody>
                    <a:bodyPr/>
                    <a:lstStyle/>
                    <a:p>
                      <a:pPr algn="l" fontAlgn="b"/>
                      <a:r>
                        <a:rPr lang="en-US" sz="600" u="none" strike="noStrike">
                          <a:effectLst/>
                        </a:rPr>
                        <a:t>REV CODE</a:t>
                      </a:r>
                      <a:endParaRPr lang="en-US" sz="600" b="0" i="0" u="none" strike="noStrike">
                        <a:effectLst/>
                        <a:latin typeface="Arial" panose="020B0604020202020204" pitchFamily="34" charset="0"/>
                      </a:endParaRPr>
                    </a:p>
                  </a:txBody>
                  <a:tcPr marL="0" marR="0" marT="0" marB="0" anchor="b"/>
                </a:tc>
                <a:tc hMerge="1">
                  <a:txBody>
                    <a:bodyPr/>
                    <a:lstStyle/>
                    <a:p>
                      <a:endParaRPr lang="en-US"/>
                    </a:p>
                  </a:txBody>
                  <a:tcPr/>
                </a:tc>
                <a:tc>
                  <a:txBody>
                    <a:bodyPr/>
                    <a:lstStyle/>
                    <a:p>
                      <a:pPr algn="ctr" fontAlgn="b"/>
                      <a:r>
                        <a:rPr lang="en-US" sz="600" u="sng" strike="noStrike">
                          <a:effectLst/>
                        </a:rPr>
                        <a:t>TOTAL</a:t>
                      </a:r>
                      <a:endParaRPr lang="en-US" sz="600" b="1" i="0" u="sng" strike="noStrike">
                        <a:effectLst/>
                        <a:latin typeface="Arial" panose="020B0604020202020204" pitchFamily="34" charset="0"/>
                      </a:endParaRPr>
                    </a:p>
                  </a:txBody>
                  <a:tcPr marL="0" marR="0" marT="0" marB="0" anchor="b"/>
                </a:tc>
                <a:tc>
                  <a:txBody>
                    <a:bodyPr/>
                    <a:lstStyle/>
                    <a:p>
                      <a:pPr algn="ctr" fontAlgn="b"/>
                      <a:r>
                        <a:rPr lang="en-US" sz="600" u="sng" strike="noStrike">
                          <a:effectLst/>
                        </a:rPr>
                        <a:t>3501</a:t>
                      </a:r>
                      <a:endParaRPr lang="en-US" sz="600" b="1" i="0" u="sng" strike="noStrike">
                        <a:effectLst/>
                        <a:latin typeface="Arial" panose="020B0604020202020204" pitchFamily="34" charset="0"/>
                      </a:endParaRPr>
                    </a:p>
                  </a:txBody>
                  <a:tcPr marL="0" marR="0" marT="0" marB="0" anchor="b"/>
                </a:tc>
                <a:tc>
                  <a:txBody>
                    <a:bodyPr/>
                    <a:lstStyle/>
                    <a:p>
                      <a:pPr algn="ctr" fontAlgn="b"/>
                      <a:r>
                        <a:rPr lang="en-US" sz="600" u="sng" strike="noStrike">
                          <a:effectLst/>
                        </a:rPr>
                        <a:t>3503</a:t>
                      </a:r>
                      <a:endParaRPr lang="en-US" sz="600" b="1" i="0" u="sng" strike="noStrike">
                        <a:effectLst/>
                        <a:latin typeface="Arial" panose="020B0604020202020204" pitchFamily="34" charset="0"/>
                      </a:endParaRPr>
                    </a:p>
                  </a:txBody>
                  <a:tcPr marL="0" marR="0" marT="0" marB="0" anchor="b"/>
                </a:tc>
                <a:tc>
                  <a:txBody>
                    <a:bodyPr/>
                    <a:lstStyle/>
                    <a:p>
                      <a:pPr algn="ctr" fontAlgn="b"/>
                      <a:r>
                        <a:rPr lang="en-US" sz="600" u="sng" strike="noStrike">
                          <a:effectLst/>
                        </a:rPr>
                        <a:t>3509</a:t>
                      </a:r>
                      <a:endParaRPr lang="en-US" sz="600" b="1" i="0" u="sng" strike="noStrike">
                        <a:effectLst/>
                        <a:latin typeface="Arial" panose="020B0604020202020204" pitchFamily="34" charset="0"/>
                      </a:endParaRPr>
                    </a:p>
                  </a:txBody>
                  <a:tcPr marL="0" marR="0" marT="0" marB="0" anchor="b"/>
                </a:tc>
                <a:extLst>
                  <a:ext uri="{0D108BD9-81ED-4DB2-BD59-A6C34878D82A}">
                    <a16:rowId xmlns:a16="http://schemas.microsoft.com/office/drawing/2014/main" val="4183952410"/>
                  </a:ext>
                </a:extLst>
              </a:tr>
              <a:tr h="144703">
                <a:tc>
                  <a:txBody>
                    <a:bodyPr/>
                    <a:lstStyle/>
                    <a:p>
                      <a:pPr algn="ctr" fontAlgn="b"/>
                      <a:r>
                        <a:rPr lang="en-US" sz="600" u="none" strike="noStrike">
                          <a:effectLst/>
                        </a:rPr>
                        <a:t>9071</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STATE PUBLIC ASSISTANCE PROGRAMS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$3,519,771</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$3,519,771</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11707422"/>
                  </a:ext>
                </a:extLst>
              </a:tr>
              <a:tr h="144703">
                <a:tc>
                  <a:txBody>
                    <a:bodyPr/>
                    <a:lstStyle/>
                    <a:p>
                      <a:pPr algn="ctr" fontAlgn="b"/>
                      <a:r>
                        <a:rPr lang="en-US" sz="600" u="none" strike="noStrike">
                          <a:effectLst/>
                        </a:rPr>
                        <a:t>9111</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STATE MENTAL HEALTH</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$769,793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$769,793</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333312840"/>
                  </a:ext>
                </a:extLst>
              </a:tr>
              <a:tr h="144703">
                <a:tc>
                  <a:txBody>
                    <a:bodyPr/>
                    <a:lstStyle/>
                    <a:p>
                      <a:pPr algn="ctr" fontAlgn="b"/>
                      <a:r>
                        <a:rPr lang="en-US" sz="600" u="none" strike="noStrike">
                          <a:effectLst/>
                        </a:rPr>
                        <a:t>9271</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FEDERAL AGED</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$6,794,048</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$3,142,456</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$3,651,592</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21830347"/>
                  </a:ext>
                </a:extLst>
              </a:tr>
              <a:tr h="144703">
                <a:tc>
                  <a:txBody>
                    <a:bodyPr/>
                    <a:lstStyle/>
                    <a:p>
                      <a:pPr algn="ctr" fontAlgn="b"/>
                      <a:r>
                        <a:rPr lang="en-US" sz="600" u="none" strike="noStrike">
                          <a:effectLst/>
                        </a:rPr>
                        <a:t>9273</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FEDERAL PUBLIC ASSISTANCE PROGRAMS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$467,085</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$467,085</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45713478"/>
                  </a:ext>
                </a:extLst>
              </a:tr>
              <a:tr h="144703">
                <a:tc>
                  <a:txBody>
                    <a:bodyPr/>
                    <a:lstStyle/>
                    <a:p>
                      <a:pPr algn="ctr" fontAlgn="b"/>
                      <a:r>
                        <a:rPr lang="en-US" sz="600" u="none" strike="noStrike">
                          <a:effectLst/>
                        </a:rPr>
                        <a:t>9351</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FEDERAL OTHER</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$612,500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$612,500</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761651894"/>
                  </a:ext>
                </a:extLst>
              </a:tr>
              <a:tr h="144703">
                <a:tc>
                  <a:txBody>
                    <a:bodyPr/>
                    <a:lstStyle/>
                    <a:p>
                      <a:pPr algn="ctr" fontAlgn="b"/>
                      <a:r>
                        <a:rPr lang="en-US" sz="600" u="none" strike="noStrike">
                          <a:effectLst/>
                        </a:rPr>
                        <a:t>9352</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FEDERAL AID COVID 19</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$354,750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$354,750</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868476473"/>
                  </a:ext>
                </a:extLst>
              </a:tr>
              <a:tr h="144703">
                <a:tc>
                  <a:txBody>
                    <a:bodyPr/>
                    <a:lstStyle/>
                    <a:p>
                      <a:pPr algn="ctr" fontAlgn="b"/>
                      <a:r>
                        <a:rPr lang="en-US" sz="600" u="none" strike="noStrike">
                          <a:effectLst/>
                        </a:rPr>
                        <a:t>9770</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CONTRIBUTIONS AND DONATIONS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$25,000</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858025893"/>
                  </a:ext>
                </a:extLst>
              </a:tr>
              <a:tr h="144703">
                <a:tc>
                  <a:txBody>
                    <a:bodyPr/>
                    <a:lstStyle/>
                    <a:p>
                      <a:pPr algn="ctr" fontAlgn="b"/>
                      <a:r>
                        <a:rPr lang="en-US" sz="600" u="none" strike="noStrike">
                          <a:effectLst/>
                        </a:rPr>
                        <a:t>9790</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MISCELLANEOUS REVENUE</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114077283"/>
                  </a:ext>
                </a:extLst>
              </a:tr>
              <a:tr h="144703">
                <a:tc>
                  <a:txBody>
                    <a:bodyPr/>
                    <a:lstStyle/>
                    <a:p>
                      <a:pPr algn="ctr" fontAlgn="b"/>
                      <a:r>
                        <a:rPr lang="en-US" sz="600" u="none" strike="noStrike">
                          <a:effectLst/>
                        </a:rPr>
                        <a:t>9351</a:t>
                      </a:r>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FEDERAL AGED</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$1,071,200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$1,071,200</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604613929"/>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 </a:t>
                      </a:r>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259146892"/>
                  </a:ext>
                </a:extLst>
              </a:tr>
              <a:tr h="15128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$13,614,147</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$8,891,355</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$1,071,200</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$3,651,592</a:t>
                      </a:r>
                      <a:endParaRPr lang="en-US" sz="6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2096585"/>
                  </a:ext>
                </a:extLst>
              </a:tr>
              <a:tr h="15128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376050474"/>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79687518"/>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sng" strike="noStrike">
                          <a:effectLst/>
                        </a:rPr>
                        <a:t>MAJOR PROGRAMS/FUNDING SOURCES</a:t>
                      </a:r>
                      <a:endParaRPr lang="en-US" sz="600" b="1" i="0" u="sng" strike="noStrike">
                        <a:effectLst/>
                        <a:latin typeface="Arial" panose="020B0604020202020204" pitchFamily="34" charset="0"/>
                      </a:endParaRPr>
                    </a:p>
                  </a:txBody>
                  <a:tcPr marL="0" marR="0" marT="0" marB="0" anchor="b"/>
                </a:tc>
                <a:tc>
                  <a:txBody>
                    <a:bodyPr/>
                    <a:lstStyle/>
                    <a:p>
                      <a:pPr algn="ctr" fontAlgn="b"/>
                      <a:r>
                        <a:rPr lang="en-US" sz="600" u="sng" strike="noStrike">
                          <a:effectLst/>
                        </a:rPr>
                        <a:t>TOTAL</a:t>
                      </a:r>
                      <a:endParaRPr lang="en-US" sz="600" b="1" i="0" u="sng"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FEDERAL</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STATE</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OTHER</a:t>
                      </a:r>
                      <a:endParaRPr lang="en-US" sz="6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121348088"/>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928052152"/>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AREA PLAN CONTRACT - VARIOUS PROGRAMS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$4,680,526</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$3,142,456</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$1,538,070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489882898"/>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MSSP CONTRACT - CASE MANAGEMENT</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$1,071,200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$1,071,200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947424390"/>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HICAP CONTRACT</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$264,239</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$72,724</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$191,515</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192223930"/>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MIPPA CONTRACT</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$13,296</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$13,296</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647441682"/>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CALFRESH CONTRACT</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$188,931</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$188,931</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42244786"/>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SCSEP CONTRACT (TITLE V)</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$73,343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$73,343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62910801"/>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CALAIM</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$3,651,592</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$3,651,592</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224247556"/>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TRANSPORTATION (FTA 5310 - VCTC)</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$345,000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$345,000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347918904"/>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ADRC (ADULT DISABILITY RESOURCE CENTER)</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$528,964</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$528,964</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974517178"/>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HCBA (HOME&amp;COMMUNITY BASED ALTERNATIVES)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$210,000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$210,000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832416883"/>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PEARLS (MHSA - THROUGH HSA)</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$769,793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$769,793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213631661"/>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MOCA (MODERNIZATION OLDER CALIFORNIANS ACT)</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$398,650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$398,650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323412507"/>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ARPA</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$354,750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$354,750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371797679"/>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HCBS (NUTRITION INFRASTRUCTURE)</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$300,000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$300,000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921887115"/>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OARR (OLDER ADULTS RECOVERY &amp; RESILIENCE)</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$681,363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$681,363</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87209707"/>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DAVC (XE VICTIMS OF CRIME)</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$42,500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$42,500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924903793"/>
                  </a:ext>
                </a:extLst>
              </a:tr>
              <a:tr h="263100">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NCOA (BENEFIT ENROLLMENT CENTER SUSTAINABILITY)</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781058785"/>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CONTRIBUTIONS AND DONATIONS</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$25,000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$0</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$25,000</a:t>
                      </a:r>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993766507"/>
                  </a:ext>
                </a:extLst>
              </a:tr>
              <a:tr h="14470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tc>
                  <a:txBody>
                    <a:bodyPr/>
                    <a:lstStyle/>
                    <a:p>
                      <a:pPr algn="ctr" fontAlgn="b"/>
                      <a:endParaRPr lang="en-US" sz="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632903735"/>
                  </a:ext>
                </a:extLst>
              </a:tr>
              <a:tr h="15128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$13,614,147</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$10,649,234</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$2,939,912</a:t>
                      </a:r>
                      <a:endParaRPr lang="en-US" sz="600" b="1"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$25,000</a:t>
                      </a:r>
                      <a:endParaRPr lang="en-US" sz="6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098296662"/>
                  </a:ext>
                </a:extLst>
              </a:tr>
              <a:tr h="151283">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r>
                        <a:rPr lang="en-US" sz="600" u="none" strike="noStrike">
                          <a:effectLst/>
                        </a:rPr>
                        <a:t>COUNTY GENERAL FUND</a:t>
                      </a:r>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a:effectLst/>
                        </a:rPr>
                        <a:t>$1,412,465</a:t>
                      </a:r>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l" fontAlgn="b"/>
                      <a:endParaRPr lang="en-US" sz="600" b="0" i="0" u="none" strike="noStrike">
                        <a:effectLst/>
                        <a:latin typeface="Arial" panose="020B0604020202020204" pitchFamily="34" charset="0"/>
                      </a:endParaRPr>
                    </a:p>
                  </a:txBody>
                  <a:tcPr marL="0" marR="0" marT="0" marB="0" anchor="b"/>
                </a:tc>
                <a:tc>
                  <a:txBody>
                    <a:bodyPr/>
                    <a:lstStyle/>
                    <a:p>
                      <a:pPr algn="ctr" fontAlgn="b"/>
                      <a:r>
                        <a:rPr lang="en-US" sz="600" u="none" strike="noStrike" dirty="0">
                          <a:effectLst/>
                        </a:rPr>
                        <a:t>$1,412,465</a:t>
                      </a:r>
                      <a:endParaRPr lang="en-US" sz="6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620728684"/>
                  </a:ext>
                </a:extLst>
              </a:tr>
            </a:tbl>
          </a:graphicData>
        </a:graphic>
      </p:graphicFrame>
    </p:spTree>
    <p:extLst>
      <p:ext uri="{BB962C8B-B14F-4D97-AF65-F5344CB8AC3E}">
        <p14:creationId xmlns:p14="http://schemas.microsoft.com/office/powerpoint/2010/main" val="27846000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4713"/>
            <a:ext cx="10058400" cy="1453896"/>
          </a:xfrm>
        </p:spPr>
        <p:txBody>
          <a:bodyPr>
            <a:normAutofit/>
          </a:bodyPr>
          <a:lstStyle/>
          <a:p>
            <a:r>
              <a:rPr lang="en-US" dirty="0"/>
              <a:t>Who Are We? </a:t>
            </a:r>
            <a:r>
              <a:rPr lang="en-US" sz="3200" dirty="0"/>
              <a:t>Front Desk Representative</a:t>
            </a:r>
            <a:br>
              <a:rPr lang="en-US" sz="3200" dirty="0"/>
            </a:br>
            <a:endParaRPr lang="en-US" sz="3200" dirty="0"/>
          </a:p>
        </p:txBody>
      </p:sp>
      <p:sp>
        <p:nvSpPr>
          <p:cNvPr id="5" name="Content Placeholder 4"/>
          <p:cNvSpPr>
            <a:spLocks noGrp="1"/>
          </p:cNvSpPr>
          <p:nvPr>
            <p:ph idx="1"/>
          </p:nvPr>
        </p:nvSpPr>
        <p:spPr>
          <a:xfrm>
            <a:off x="3200400" y="3667125"/>
            <a:ext cx="4648200" cy="1981200"/>
          </a:xfrm>
        </p:spPr>
        <p:txBody>
          <a:bodyPr>
            <a:normAutofit fontScale="92500" lnSpcReduction="20000"/>
          </a:bodyPr>
          <a:lstStyle/>
          <a:p>
            <a:pPr algn="ctr"/>
            <a:endParaRPr lang="en-US" sz="3100" dirty="0"/>
          </a:p>
          <a:p>
            <a:pPr marL="0" indent="0" algn="ctr">
              <a:buNone/>
            </a:pPr>
            <a:endParaRPr lang="en-US" sz="3100" dirty="0"/>
          </a:p>
          <a:p>
            <a:pPr algn="ctr"/>
            <a:r>
              <a:rPr lang="en-US" sz="3100" dirty="0"/>
              <a:t>Sonia Torres</a:t>
            </a:r>
            <a:br>
              <a:rPr lang="en-US" sz="3100" dirty="0"/>
            </a:br>
            <a:r>
              <a:rPr lang="en-US" sz="3100" dirty="0"/>
              <a:t>Customer Relations Specialist</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3</a:t>
            </a:fld>
            <a:endParaRPr lang="en-US"/>
          </a:p>
        </p:txBody>
      </p:sp>
      <p:pic>
        <p:nvPicPr>
          <p:cNvPr id="6" name="Picture 5">
            <a:extLst>
              <a:ext uri="{FF2B5EF4-FFF2-40B4-BE49-F238E27FC236}">
                <a16:creationId xmlns:a16="http://schemas.microsoft.com/office/drawing/2014/main" id="{EDC9AABC-8FE1-D9B8-A4B0-1BB6BC1E876C}"/>
              </a:ext>
            </a:extLst>
          </p:cNvPr>
          <p:cNvPicPr>
            <a:picLocks noChangeAspect="1"/>
          </p:cNvPicPr>
          <p:nvPr/>
        </p:nvPicPr>
        <p:blipFill>
          <a:blip r:embed="rId2">
            <a:extLst>
              <a:ext uri="{28A0092B-C50C-407E-A947-70E740481C1C}">
                <a14:useLocalDpi xmlns:a14="http://schemas.microsoft.com/office/drawing/2010/main" val="0"/>
              </a:ext>
            </a:extLst>
          </a:blip>
          <a:srcRect t="6187" b="6187"/>
          <a:stretch/>
        </p:blipFill>
        <p:spPr>
          <a:xfrm>
            <a:off x="4199948" y="1718760"/>
            <a:ext cx="2649104" cy="2615115"/>
          </a:xfrm>
          <a:prstGeom prst="ellipse">
            <a:avLst/>
          </a:prstGeom>
          <a:ln>
            <a:noFill/>
          </a:ln>
          <a:effectLst>
            <a:softEdge rad="112500"/>
          </a:effectLst>
        </p:spPr>
      </p:pic>
    </p:spTree>
    <p:extLst>
      <p:ext uri="{BB962C8B-B14F-4D97-AF65-F5344CB8AC3E}">
        <p14:creationId xmlns:p14="http://schemas.microsoft.com/office/powerpoint/2010/main" val="16126787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3DFC58-1960-4758-8D79-82B3E6E36315}"/>
              </a:ext>
            </a:extLst>
          </p:cNvPr>
          <p:cNvSpPr/>
          <p:nvPr/>
        </p:nvSpPr>
        <p:spPr>
          <a:xfrm>
            <a:off x="0" y="-19050"/>
            <a:ext cx="121920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6963" y="287338"/>
            <a:ext cx="10058400" cy="1449387"/>
          </a:xfrm>
        </p:spPr>
        <p:txBody>
          <a:bodyPr/>
          <a:lstStyle/>
          <a:p>
            <a:r>
              <a:rPr lang="en-US" dirty="0"/>
              <a:t>Thank you …</a:t>
            </a:r>
          </a:p>
        </p:txBody>
      </p:sp>
      <p:sp>
        <p:nvSpPr>
          <p:cNvPr id="3" name="Content Placeholder 2"/>
          <p:cNvSpPr>
            <a:spLocks noGrp="1"/>
          </p:cNvSpPr>
          <p:nvPr>
            <p:ph idx="1"/>
          </p:nvPr>
        </p:nvSpPr>
        <p:spPr>
          <a:xfrm>
            <a:off x="577160" y="3501628"/>
            <a:ext cx="10058400" cy="636997"/>
          </a:xfrm>
        </p:spPr>
        <p:txBody>
          <a:bodyPr>
            <a:normAutofit lnSpcReduction="10000"/>
          </a:bodyPr>
          <a:lstStyle/>
          <a:p>
            <a:pPr algn="ctr"/>
            <a:r>
              <a:rPr lang="en-US" sz="4000" b="1" dirty="0">
                <a:solidFill>
                  <a:schemeClr val="accent1"/>
                </a:solidFill>
                <a:effectLst>
                  <a:outerShdw blurRad="50800" dist="38100" dir="2700000" algn="tl" rotWithShape="0">
                    <a:prstClr val="black">
                      <a:alpha val="40000"/>
                    </a:prstClr>
                  </a:outerShdw>
                </a:effectLst>
              </a:rPr>
              <a:t>… for your service to the community!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790" y="1829404"/>
            <a:ext cx="1358362" cy="13583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752" y="4514253"/>
            <a:ext cx="1418411" cy="14325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3583" y="1800113"/>
            <a:ext cx="2383371" cy="81905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915" y="5369083"/>
            <a:ext cx="1704360" cy="75293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524"/>
          <a:stretch/>
        </p:blipFill>
        <p:spPr>
          <a:xfrm>
            <a:off x="323210" y="1604464"/>
            <a:ext cx="2574632" cy="90930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0122" y="4318106"/>
            <a:ext cx="2142120" cy="66099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111" y="4830954"/>
            <a:ext cx="1407294" cy="142050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3665" y="4318106"/>
            <a:ext cx="1248619" cy="963934"/>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6966" y1="52041" x2="94118" y2="50510"/>
                        <a14:foregroundMark x1="16254" y1="55612" x2="17802" y2="34694"/>
                        <a14:foregroundMark x1="90867" y1="13265" x2="89783" y2="18878"/>
                      </a14:backgroundRemoval>
                    </a14:imgEffect>
                  </a14:imgLayer>
                </a14:imgProps>
              </a:ext>
              <a:ext uri="{28A0092B-C50C-407E-A947-70E740481C1C}">
                <a14:useLocalDpi xmlns:a14="http://schemas.microsoft.com/office/drawing/2010/main" val="0"/>
              </a:ext>
            </a:extLst>
          </a:blip>
          <a:stretch>
            <a:fillRect/>
          </a:stretch>
        </p:blipFill>
        <p:spPr>
          <a:xfrm>
            <a:off x="1473698" y="5609505"/>
            <a:ext cx="1689183" cy="512508"/>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8088" y="2255936"/>
            <a:ext cx="2065071" cy="65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146" y="3955548"/>
            <a:ext cx="1626395" cy="1626395"/>
          </a:xfrm>
          <a:prstGeom prst="rect">
            <a:avLst/>
          </a:prstGeom>
        </p:spPr>
      </p:pic>
      <p:pic>
        <p:nvPicPr>
          <p:cNvPr id="18" name="Picture 17"/>
          <p:cNvPicPr>
            <a:picLocks noChangeAspect="1"/>
          </p:cNvPicPr>
          <p:nvPr/>
        </p:nvPicPr>
        <p:blipFill rotWithShape="1">
          <a:blip r:embed="rId14">
            <a:extLst>
              <a:ext uri="{28A0092B-C50C-407E-A947-70E740481C1C}">
                <a14:useLocalDpi xmlns:a14="http://schemas.microsoft.com/office/drawing/2010/main" val="0"/>
              </a:ext>
            </a:extLst>
          </a:blip>
          <a:srcRect l="5336" t="15753" r="9179" b="15190"/>
          <a:stretch/>
        </p:blipFill>
        <p:spPr>
          <a:xfrm>
            <a:off x="616952" y="2694819"/>
            <a:ext cx="2125647" cy="807064"/>
          </a:xfrm>
          <a:prstGeom prst="rect">
            <a:avLst/>
          </a:prstGeom>
        </p:spPr>
      </p:pic>
      <p:pic>
        <p:nvPicPr>
          <p:cNvPr id="19" name="Picture 18"/>
          <p:cNvPicPr>
            <a:picLocks noChangeAspect="1"/>
          </p:cNvPicPr>
          <p:nvPr/>
        </p:nvPicPr>
        <p:blipFill rotWithShape="1">
          <a:blip r:embed="rId15">
            <a:extLst>
              <a:ext uri="{28A0092B-C50C-407E-A947-70E740481C1C}">
                <a14:useLocalDpi xmlns:a14="http://schemas.microsoft.com/office/drawing/2010/main" val="0"/>
              </a:ext>
            </a:extLst>
          </a:blip>
          <a:srcRect t="3080"/>
          <a:stretch/>
        </p:blipFill>
        <p:spPr>
          <a:xfrm rot="883811">
            <a:off x="9765820" y="3408915"/>
            <a:ext cx="1827086" cy="1200890"/>
          </a:xfrm>
          <a:prstGeom prst="rect">
            <a:avLst/>
          </a:prstGeom>
        </p:spPr>
      </p:pic>
      <p:sp>
        <p:nvSpPr>
          <p:cNvPr id="20" name="Content Placeholder 2"/>
          <p:cNvSpPr txBox="1">
            <a:spLocks/>
          </p:cNvSpPr>
          <p:nvPr/>
        </p:nvSpPr>
        <p:spPr bwMode="auto">
          <a:xfrm rot="21301287">
            <a:off x="6265391" y="2904261"/>
            <a:ext cx="3881769" cy="48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cene3d>
              <a:camera prst="orthographicFront"/>
              <a:lightRig rig="soft" dir="t">
                <a:rot lat="0" lon="0" rev="15600000"/>
              </a:lightRig>
            </a:scene3d>
            <a:sp3d extrusionH="57150" prstMaterial="softEdge">
              <a:bevelT w="25400" h="38100"/>
            </a:sp3d>
          </a:bodyPr>
          <a:lstStyle>
            <a:lvl1pPr marL="0" indent="0" algn="l" rtl="0" fontAlgn="base">
              <a:lnSpc>
                <a:spcPct val="100000"/>
              </a:lnSpc>
              <a:spcBef>
                <a:spcPts val="0"/>
              </a:spcBef>
              <a:spcAft>
                <a:spcPts val="0"/>
              </a:spcAft>
              <a:buClr>
                <a:schemeClr val="accent1"/>
              </a:buClr>
              <a:buSzPct val="100000"/>
              <a:buFont typeface="Calibri" panose="020F0502020204030204" pitchFamily="34" charset="0"/>
              <a:buNone/>
              <a:defRPr sz="2000" kern="1200">
                <a:solidFill>
                  <a:srgbClr val="404040"/>
                </a:solidFill>
                <a:latin typeface="+mn-lt"/>
                <a:ea typeface="+mn-ea"/>
                <a:cs typeface="+mn-cs"/>
              </a:defRPr>
            </a:lvl1pPr>
            <a:lvl2pPr marL="365760" indent="-182880" algn="l" rtl="0" fontAlgn="base">
              <a:lnSpc>
                <a:spcPct val="100000"/>
              </a:lnSpc>
              <a:spcBef>
                <a:spcPts val="0"/>
              </a:spcBef>
              <a:spcAft>
                <a:spcPts val="0"/>
              </a:spcAft>
              <a:buClr>
                <a:srgbClr val="0D171F"/>
              </a:buClr>
              <a:buFont typeface="Arial" panose="020B0604020202020204" pitchFamily="34" charset="0"/>
              <a:buChar char="•"/>
              <a:defRPr kern="1200">
                <a:solidFill>
                  <a:srgbClr val="404040"/>
                </a:solidFill>
                <a:latin typeface="+mn-lt"/>
                <a:ea typeface="+mn-ea"/>
                <a:cs typeface="+mn-cs"/>
              </a:defRPr>
            </a:lvl2pPr>
            <a:lvl3pPr marL="566738"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eaLnBrk="1" hangingPunct="1"/>
            <a:r>
              <a:rPr lang="en-US" sz="2800" b="1" dirty="0">
                <a:ln/>
                <a:solidFill>
                  <a:schemeClr val="bg1">
                    <a:lumMod val="50000"/>
                  </a:schemeClr>
                </a:solidFill>
                <a:latin typeface="Bernard MT Condensed" panose="02050806060905020404" pitchFamily="18" charset="0"/>
              </a:rPr>
              <a:t>Grey Law of Ventura County</a:t>
            </a:r>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30</a:t>
            </a:fld>
            <a:endParaRPr lang="en-US"/>
          </a:p>
        </p:txBody>
      </p:sp>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l="30308" t="11584" b="36467"/>
          <a:stretch/>
        </p:blipFill>
        <p:spPr>
          <a:xfrm>
            <a:off x="4006962" y="2977098"/>
            <a:ext cx="2058586" cy="505352"/>
          </a:xfrm>
          <a:prstGeom prst="rect">
            <a:avLst/>
          </a:prstGeom>
        </p:spPr>
      </p:pic>
      <p:cxnSp>
        <p:nvCxnSpPr>
          <p:cNvPr id="23" name="Straight Connector 22">
            <a:extLst>
              <a:ext uri="{FF2B5EF4-FFF2-40B4-BE49-F238E27FC236}">
                <a16:creationId xmlns:a16="http://schemas.microsoft.com/office/drawing/2014/main" id="{BE7FA73D-9175-4BFD-B2AC-B841301F79A0}"/>
              </a:ext>
            </a:extLst>
          </p:cNvPr>
          <p:cNvCxnSpPr/>
          <p:nvPr/>
        </p:nvCxnSpPr>
        <p:spPr>
          <a:xfrm>
            <a:off x="1201479" y="1736725"/>
            <a:ext cx="9953884" cy="0"/>
          </a:xfrm>
          <a:prstGeom prst="line">
            <a:avLst/>
          </a:prstGeom>
          <a:ln w="63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7F65FB44-B6C0-1F56-A553-6AEA938FDA1E}"/>
              </a:ext>
            </a:extLst>
          </p:cNvPr>
          <p:cNvSpPr txBox="1"/>
          <p:nvPr/>
        </p:nvSpPr>
        <p:spPr>
          <a:xfrm rot="20065533">
            <a:off x="2823511" y="2079774"/>
            <a:ext cx="2252989" cy="671915"/>
          </a:xfrm>
          <a:prstGeom prst="rect">
            <a:avLst/>
          </a:prstGeom>
          <a:noFill/>
        </p:spPr>
        <p:txBody>
          <a:bodyPr wrap="square">
            <a:spAutoFit/>
          </a:bodyPr>
          <a:lstStyle/>
          <a:p>
            <a:pPr marL="0" marR="0" algn="ctr">
              <a:lnSpc>
                <a:spcPct val="107000"/>
              </a:lnSpc>
              <a:spcBef>
                <a:spcPts val="0"/>
              </a:spcBef>
              <a:spcAft>
                <a:spcPts val="0"/>
              </a:spcAft>
            </a:pPr>
            <a:r>
              <a:rPr lang="en-US" sz="1800" b="1" dirty="0">
                <a:solidFill>
                  <a:srgbClr val="FF0000"/>
                </a:solidFill>
                <a:effectLst/>
                <a:latin typeface="Segoe Script" panose="030B0504020000000003" pitchFamily="66" charset="0"/>
                <a:ea typeface="Calibri" panose="020F0502020204030204" pitchFamily="34" charset="0"/>
                <a:cs typeface="Times New Roman" panose="02020603050405020304" pitchFamily="18" charset="0"/>
              </a:rPr>
              <a:t>Nikki’s Casamia</a:t>
            </a:r>
          </a:p>
          <a:p>
            <a:pPr marL="0" marR="0" algn="ctr">
              <a:lnSpc>
                <a:spcPct val="107000"/>
              </a:lnSpc>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Restaurant &amp; Catering</a:t>
            </a:r>
          </a:p>
        </p:txBody>
      </p:sp>
    </p:spTree>
    <p:extLst>
      <p:ext uri="{BB962C8B-B14F-4D97-AF65-F5344CB8AC3E}">
        <p14:creationId xmlns:p14="http://schemas.microsoft.com/office/powerpoint/2010/main" val="36348024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5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5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5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5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5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5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5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5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50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50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50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26" presetClass="emph" presetSubtype="0" fill="hold" grpId="0" nodeType="withEffect">
                                  <p:stCondLst>
                                    <p:cond delay="0"/>
                                  </p:stCondLst>
                                  <p:childTnLst>
                                    <p:animEffect transition="out" filter="fade">
                                      <p:cBhvr>
                                        <p:cTn id="48" dur="500" tmFilter="0, 0; .2, .5; .8, .5; 1, 0"/>
                                        <p:tgtEl>
                                          <p:spTgt spid="3">
                                            <p:txEl>
                                              <p:pRg st="0" end="0"/>
                                            </p:txEl>
                                          </p:spTgt>
                                        </p:tgtEl>
                                      </p:cBhvr>
                                    </p:animEffect>
                                    <p:animScale>
                                      <p:cBhvr>
                                        <p:cTn id="49" dur="250" autoRev="1" fill="hold"/>
                                        <p:tgtEl>
                                          <p:spTgt spid="3">
                                            <p:txEl>
                                              <p:pRg st="0" end="0"/>
                                            </p:txEl>
                                          </p:spTgt>
                                        </p:tgtEl>
                                      </p:cBhvr>
                                      <p:by x="105000" y="105000"/>
                                    </p:animScale>
                                  </p:childTnLst>
                                </p:cTn>
                              </p:par>
                              <p:par>
                                <p:cTn id="50" presetID="10" presetClass="entr" presetSubtype="0" fill="hold" nodeType="withEffect">
                                  <p:stCondLst>
                                    <p:cond delay="5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5887-3D48-D6B8-72F7-D86061BEE28E}"/>
              </a:ext>
            </a:extLst>
          </p:cNvPr>
          <p:cNvSpPr>
            <a:spLocks noGrp="1"/>
          </p:cNvSpPr>
          <p:nvPr>
            <p:ph type="title"/>
          </p:nvPr>
        </p:nvSpPr>
        <p:spPr>
          <a:xfrm>
            <a:off x="838200" y="365125"/>
            <a:ext cx="10515600" cy="2168350"/>
          </a:xfrm>
        </p:spPr>
        <p:txBody>
          <a:bodyPr anchor="t">
            <a:normAutofit/>
          </a:bodyPr>
          <a:lstStyle/>
          <a:p>
            <a:pPr algn="ctr"/>
            <a:r>
              <a:rPr lang="en-US" dirty="0"/>
              <a:t>Moving Contact Information</a:t>
            </a:r>
            <a:br>
              <a:rPr lang="en-US" dirty="0"/>
            </a:br>
            <a:r>
              <a:rPr lang="en-US" sz="3200" b="1" dirty="0"/>
              <a:t>Ventura County Human Services Agency, Area Agency on Aging</a:t>
            </a:r>
            <a:br>
              <a:rPr lang="en-US" b="1" dirty="0"/>
            </a:br>
            <a:r>
              <a:rPr lang="en-US" sz="2400" b="1" dirty="0"/>
              <a:t>855 Partridge Dr.</a:t>
            </a:r>
            <a:br>
              <a:rPr lang="en-US" sz="2400" b="1" dirty="0"/>
            </a:br>
            <a:r>
              <a:rPr lang="en-US" sz="2400" b="1" dirty="0"/>
              <a:t>Ventura, CA 93003</a:t>
            </a:r>
            <a:endParaRPr lang="en-US" b="1" dirty="0"/>
          </a:p>
        </p:txBody>
      </p:sp>
      <p:sp>
        <p:nvSpPr>
          <p:cNvPr id="3" name="Content Placeholder 2">
            <a:extLst>
              <a:ext uri="{FF2B5EF4-FFF2-40B4-BE49-F238E27FC236}">
                <a16:creationId xmlns:a16="http://schemas.microsoft.com/office/drawing/2014/main" id="{358656E9-5772-74E9-AAEA-CD6C9B7D9C43}"/>
              </a:ext>
            </a:extLst>
          </p:cNvPr>
          <p:cNvSpPr>
            <a:spLocks noGrp="1"/>
          </p:cNvSpPr>
          <p:nvPr>
            <p:ph sz="half" idx="1"/>
          </p:nvPr>
        </p:nvSpPr>
        <p:spPr>
          <a:xfrm>
            <a:off x="838200" y="2998031"/>
            <a:ext cx="5181600" cy="3703587"/>
          </a:xfrm>
        </p:spPr>
        <p:txBody>
          <a:bodyPr>
            <a:normAutofit fontScale="92500" lnSpcReduction="20000"/>
          </a:bodyPr>
          <a:lstStyle/>
          <a:p>
            <a:pPr marL="0" indent="0">
              <a:buNone/>
            </a:pPr>
            <a:r>
              <a:rPr lang="en-US" b="1" u="sng" dirty="0"/>
              <a:t>Fiscal Department</a:t>
            </a:r>
          </a:p>
          <a:p>
            <a:pPr marL="0" indent="0">
              <a:buNone/>
            </a:pPr>
            <a:endParaRPr lang="en-US" dirty="0"/>
          </a:p>
          <a:p>
            <a:pPr marL="0" indent="0">
              <a:buNone/>
            </a:pPr>
            <a:r>
              <a:rPr lang="en-US" dirty="0"/>
              <a:t>-Brian Murphy</a:t>
            </a:r>
          </a:p>
          <a:p>
            <a:pPr marL="0" indent="0">
              <a:buNone/>
            </a:pPr>
            <a:endParaRPr lang="en-US" dirty="0"/>
          </a:p>
          <a:p>
            <a:pPr marL="0" indent="0">
              <a:buNone/>
            </a:pPr>
            <a:r>
              <a:rPr lang="en-US" dirty="0"/>
              <a:t>-Tony Allen</a:t>
            </a:r>
          </a:p>
          <a:p>
            <a:pPr marL="0" indent="0">
              <a:buNone/>
            </a:pPr>
            <a:endParaRPr lang="en-US" dirty="0"/>
          </a:p>
          <a:p>
            <a:pPr marL="0" indent="0">
              <a:buNone/>
            </a:pPr>
            <a:r>
              <a:rPr lang="en-US" dirty="0"/>
              <a:t>-Claudia Castaneda</a:t>
            </a:r>
          </a:p>
          <a:p>
            <a:pPr marL="0" indent="0">
              <a:buNone/>
            </a:pPr>
            <a:endParaRPr lang="en-US" dirty="0"/>
          </a:p>
          <a:p>
            <a:pPr marL="0" indent="0">
              <a:buNone/>
            </a:pPr>
            <a:r>
              <a:rPr lang="en-US" dirty="0"/>
              <a:t>-Connie Riedmiller</a:t>
            </a:r>
          </a:p>
        </p:txBody>
      </p:sp>
      <p:sp>
        <p:nvSpPr>
          <p:cNvPr id="4" name="Content Placeholder 3">
            <a:extLst>
              <a:ext uri="{FF2B5EF4-FFF2-40B4-BE49-F238E27FC236}">
                <a16:creationId xmlns:a16="http://schemas.microsoft.com/office/drawing/2014/main" id="{60D224EA-B38C-5B82-4D11-A6139F70E6F2}"/>
              </a:ext>
            </a:extLst>
          </p:cNvPr>
          <p:cNvSpPr>
            <a:spLocks noGrp="1"/>
          </p:cNvSpPr>
          <p:nvPr>
            <p:ph sz="half" idx="2"/>
          </p:nvPr>
        </p:nvSpPr>
        <p:spPr>
          <a:xfrm>
            <a:off x="6172202" y="2998032"/>
            <a:ext cx="5181600" cy="3703586"/>
          </a:xfrm>
        </p:spPr>
        <p:txBody>
          <a:bodyPr>
            <a:normAutofit fontScale="92500" lnSpcReduction="20000"/>
          </a:bodyPr>
          <a:lstStyle/>
          <a:p>
            <a:pPr marL="0" indent="0">
              <a:buNone/>
            </a:pPr>
            <a:r>
              <a:rPr lang="en-US" b="1" u="sng" dirty="0"/>
              <a:t>Administration</a:t>
            </a:r>
          </a:p>
          <a:p>
            <a:pPr marL="0" indent="0">
              <a:buNone/>
            </a:pPr>
            <a:endParaRPr lang="en-US" dirty="0"/>
          </a:p>
          <a:p>
            <a:pPr marL="0" indent="0">
              <a:buNone/>
            </a:pPr>
            <a:r>
              <a:rPr lang="en-US" dirty="0"/>
              <a:t>-Martin Vasquez</a:t>
            </a:r>
          </a:p>
          <a:p>
            <a:pPr marL="0" indent="0">
              <a:buNone/>
            </a:pPr>
            <a:endParaRPr lang="en-US" dirty="0"/>
          </a:p>
          <a:p>
            <a:pPr marL="0" indent="0">
              <a:buNone/>
            </a:pPr>
            <a:r>
              <a:rPr lang="en-US" dirty="0"/>
              <a:t>-Alyssa Corse</a:t>
            </a:r>
          </a:p>
          <a:p>
            <a:pPr marL="0" indent="0">
              <a:buNone/>
            </a:pPr>
            <a:endParaRPr lang="en-US" dirty="0"/>
          </a:p>
        </p:txBody>
      </p:sp>
    </p:spTree>
    <p:extLst>
      <p:ext uri="{BB962C8B-B14F-4D97-AF65-F5344CB8AC3E}">
        <p14:creationId xmlns:p14="http://schemas.microsoft.com/office/powerpoint/2010/main" val="26736721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Who Are We? </a:t>
            </a:r>
            <a:r>
              <a:rPr lang="en-US" sz="3200" dirty="0"/>
              <a:t>  Fiscal Department </a:t>
            </a:r>
          </a:p>
        </p:txBody>
      </p:sp>
      <p:sp>
        <p:nvSpPr>
          <p:cNvPr id="5" name="Content Placeholder 4"/>
          <p:cNvSpPr txBox="1">
            <a:spLocks/>
          </p:cNvSpPr>
          <p:nvPr/>
        </p:nvSpPr>
        <p:spPr bwMode="auto">
          <a:xfrm>
            <a:off x="4655126" y="5353008"/>
            <a:ext cx="3415977" cy="72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Connie Riedmiller</a:t>
            </a:r>
            <a:br>
              <a:rPr lang="en-US" dirty="0"/>
            </a:br>
            <a:r>
              <a:rPr lang="en-US" dirty="0"/>
              <a:t>Senior Accounting Assistant</a:t>
            </a:r>
          </a:p>
        </p:txBody>
      </p:sp>
      <p:sp>
        <p:nvSpPr>
          <p:cNvPr id="8" name="Content Placeholder 4"/>
          <p:cNvSpPr txBox="1">
            <a:spLocks/>
          </p:cNvSpPr>
          <p:nvPr/>
        </p:nvSpPr>
        <p:spPr bwMode="auto">
          <a:xfrm>
            <a:off x="1061747" y="5353008"/>
            <a:ext cx="3506896" cy="72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rtl="0" fontAlgn="base">
              <a:lnSpc>
                <a:spcPct val="100000"/>
              </a:lnSpc>
              <a:spcBef>
                <a:spcPts val="0"/>
              </a:spcBef>
              <a:spcAft>
                <a:spcPts val="0"/>
              </a:spcAft>
              <a:buClr>
                <a:schemeClr val="accent1"/>
              </a:buClr>
              <a:buSzPct val="100000"/>
              <a:buFont typeface="Calibri" panose="020F0502020204030204" pitchFamily="34" charset="0"/>
              <a:buNone/>
              <a:defRPr sz="2000" kern="1200">
                <a:solidFill>
                  <a:srgbClr val="404040"/>
                </a:solidFill>
                <a:latin typeface="+mn-lt"/>
                <a:ea typeface="+mn-ea"/>
                <a:cs typeface="+mn-cs"/>
              </a:defRPr>
            </a:lvl1pPr>
            <a:lvl2pPr marL="365760" indent="-182880" algn="l" rtl="0" fontAlgn="base">
              <a:lnSpc>
                <a:spcPct val="100000"/>
              </a:lnSpc>
              <a:spcBef>
                <a:spcPts val="0"/>
              </a:spcBef>
              <a:spcAft>
                <a:spcPts val="0"/>
              </a:spcAft>
              <a:buClr>
                <a:srgbClr val="0D171F"/>
              </a:buClr>
              <a:buFont typeface="Arial" panose="020B0604020202020204" pitchFamily="34" charset="0"/>
              <a:buChar char="•"/>
              <a:defRPr kern="1200">
                <a:solidFill>
                  <a:srgbClr val="404040"/>
                </a:solidFill>
                <a:latin typeface="+mn-lt"/>
                <a:ea typeface="+mn-ea"/>
                <a:cs typeface="+mn-cs"/>
              </a:defRPr>
            </a:lvl2pPr>
            <a:lvl3pPr marL="566738"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eaLnBrk="1" hangingPunct="1">
              <a:lnSpc>
                <a:spcPct val="90000"/>
              </a:lnSpc>
            </a:pPr>
            <a:r>
              <a:rPr lang="en-US" sz="2500" dirty="0"/>
              <a:t>Brian Murphy</a:t>
            </a:r>
            <a:br>
              <a:rPr lang="en-US" sz="2500" dirty="0"/>
            </a:br>
            <a:r>
              <a:rPr lang="en-US" sz="2500" dirty="0"/>
              <a:t>Fiscal &amp; Contracts Manager</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4</a:t>
            </a:fld>
            <a:endParaRPr lang="en-US"/>
          </a:p>
        </p:txBody>
      </p:sp>
      <p:pic>
        <p:nvPicPr>
          <p:cNvPr id="9" name="Picture 8">
            <a:extLst>
              <a:ext uri="{FF2B5EF4-FFF2-40B4-BE49-F238E27FC236}">
                <a16:creationId xmlns:a16="http://schemas.microsoft.com/office/drawing/2014/main" id="{95B6FE62-A03E-490E-8D82-7941BABD1F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50" t="28070" r="49498" b="42296"/>
          <a:stretch/>
        </p:blipFill>
        <p:spPr>
          <a:xfrm>
            <a:off x="1061747" y="1889772"/>
            <a:ext cx="2551522" cy="2615115"/>
          </a:xfrm>
          <a:prstGeom prst="ellipse">
            <a:avLst/>
          </a:prstGeom>
          <a:ln>
            <a:noFill/>
          </a:ln>
          <a:effectLst>
            <a:softEdge rad="112500"/>
          </a:effectLst>
        </p:spPr>
      </p:pic>
      <p:pic>
        <p:nvPicPr>
          <p:cNvPr id="10" name="Picture 9">
            <a:extLst>
              <a:ext uri="{FF2B5EF4-FFF2-40B4-BE49-F238E27FC236}">
                <a16:creationId xmlns:a16="http://schemas.microsoft.com/office/drawing/2014/main" id="{DCC8231A-6D35-4686-B874-CE36DE9F4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50" t="17696" r="38113" b="42152"/>
          <a:stretch/>
        </p:blipFill>
        <p:spPr>
          <a:xfrm>
            <a:off x="4771448" y="1956885"/>
            <a:ext cx="2649104" cy="2615115"/>
          </a:xfrm>
          <a:prstGeom prst="ellipse">
            <a:avLst/>
          </a:prstGeom>
          <a:ln>
            <a:noFill/>
          </a:ln>
          <a:effectLst>
            <a:softEdge rad="112500"/>
          </a:effectLst>
        </p:spPr>
      </p:pic>
      <p:sp>
        <p:nvSpPr>
          <p:cNvPr id="11" name="Content Placeholder 4">
            <a:extLst>
              <a:ext uri="{FF2B5EF4-FFF2-40B4-BE49-F238E27FC236}">
                <a16:creationId xmlns:a16="http://schemas.microsoft.com/office/drawing/2014/main" id="{D0629EBE-DFB5-4D6B-84AE-811CC223853F}"/>
              </a:ext>
            </a:extLst>
          </p:cNvPr>
          <p:cNvSpPr txBox="1">
            <a:spLocks/>
          </p:cNvSpPr>
          <p:nvPr/>
        </p:nvSpPr>
        <p:spPr bwMode="auto">
          <a:xfrm>
            <a:off x="8071103" y="5353008"/>
            <a:ext cx="3610049" cy="72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Claudia Castaneda </a:t>
            </a:r>
          </a:p>
          <a:p>
            <a:r>
              <a:rPr lang="en-US" dirty="0"/>
              <a:t>Senior Accounting Technician</a:t>
            </a:r>
          </a:p>
        </p:txBody>
      </p:sp>
      <p:sp>
        <p:nvSpPr>
          <p:cNvPr id="13" name="TextBox 12">
            <a:extLst>
              <a:ext uri="{FF2B5EF4-FFF2-40B4-BE49-F238E27FC236}">
                <a16:creationId xmlns:a16="http://schemas.microsoft.com/office/drawing/2014/main" id="{FEA29043-6A02-4A62-9AF7-0887D78E2E45}"/>
              </a:ext>
            </a:extLst>
          </p:cNvPr>
          <p:cNvSpPr txBox="1"/>
          <p:nvPr/>
        </p:nvSpPr>
        <p:spPr>
          <a:xfrm>
            <a:off x="7164185" y="2252205"/>
            <a:ext cx="508372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ea typeface="+mn-ea"/>
                <a:cs typeface="+mn-cs"/>
              </a:rPr>
              <a:t>Tony Allen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noProof="0" dirty="0">
                <a:ln>
                  <a:noFill/>
                </a:ln>
                <a:solidFill>
                  <a:prstClr val="black"/>
                </a:solidFill>
                <a:effectLst/>
                <a:uLnTx/>
                <a:uFillTx/>
                <a:ea typeface="+mn-ea"/>
                <a:cs typeface="+mn-cs"/>
              </a:rPr>
              <a:t> </a:t>
            </a:r>
            <a:r>
              <a:rPr kumimoji="0" lang="en-US" sz="2500" b="0" i="0" u="none" strike="noStrike" kern="1200" cap="none" spc="0" normalizeH="0" baseline="0" noProof="0" dirty="0">
                <a:ln>
                  <a:noFill/>
                </a:ln>
                <a:solidFill>
                  <a:prstClr val="black"/>
                </a:solidFill>
                <a:effectLst/>
                <a:uLnTx/>
                <a:uFillTx/>
                <a:ea typeface="+mn-ea"/>
                <a:cs typeface="+mn-cs"/>
              </a:rPr>
              <a:t>Senior Accountant</a:t>
            </a:r>
          </a:p>
        </p:txBody>
      </p:sp>
      <p:pic>
        <p:nvPicPr>
          <p:cNvPr id="4" name="Picture 3">
            <a:extLst>
              <a:ext uri="{FF2B5EF4-FFF2-40B4-BE49-F238E27FC236}">
                <a16:creationId xmlns:a16="http://schemas.microsoft.com/office/drawing/2014/main" id="{BE470FF5-2E58-D00C-A424-DC6FA741C161}"/>
              </a:ext>
            </a:extLst>
          </p:cNvPr>
          <p:cNvPicPr>
            <a:picLocks noChangeAspect="1"/>
          </p:cNvPicPr>
          <p:nvPr/>
        </p:nvPicPr>
        <p:blipFill rotWithShape="1">
          <a:blip r:embed="rId4">
            <a:extLst>
              <a:ext uri="{28A0092B-C50C-407E-A947-70E740481C1C}">
                <a14:useLocalDpi xmlns:a14="http://schemas.microsoft.com/office/drawing/2010/main" val="0"/>
              </a:ext>
            </a:extLst>
          </a:blip>
          <a:srcRect l="-8220" t="7036" r="10640" b="-7036"/>
          <a:stretch/>
        </p:blipFill>
        <p:spPr>
          <a:xfrm>
            <a:off x="8381497" y="3004603"/>
            <a:ext cx="2649104" cy="2615115"/>
          </a:xfrm>
          <a:prstGeom prst="ellipse">
            <a:avLst/>
          </a:prstGeom>
          <a:ln>
            <a:noFill/>
          </a:ln>
          <a:effectLst>
            <a:softEdge rad="112500"/>
          </a:effectLst>
        </p:spPr>
      </p:pic>
      <p:pic>
        <p:nvPicPr>
          <p:cNvPr id="6" name="Picture 5">
            <a:extLst>
              <a:ext uri="{FF2B5EF4-FFF2-40B4-BE49-F238E27FC236}">
                <a16:creationId xmlns:a16="http://schemas.microsoft.com/office/drawing/2014/main" id="{B2B1B728-5F6D-4060-5E29-241CD360D943}"/>
              </a:ext>
            </a:extLst>
          </p:cNvPr>
          <p:cNvPicPr>
            <a:picLocks noChangeAspect="1"/>
          </p:cNvPicPr>
          <p:nvPr/>
        </p:nvPicPr>
        <p:blipFill rotWithShape="1">
          <a:blip r:embed="rId5">
            <a:extLst>
              <a:ext uri="{28A0092B-C50C-407E-A947-70E740481C1C}">
                <a14:useLocalDpi xmlns:a14="http://schemas.microsoft.com/office/drawing/2010/main" val="0"/>
              </a:ext>
            </a:extLst>
          </a:blip>
          <a:srcRect l="-52" t="17640" r="-52" b="12462"/>
          <a:stretch/>
        </p:blipFill>
        <p:spPr>
          <a:xfrm>
            <a:off x="8378841" y="-14336"/>
            <a:ext cx="2651760" cy="2468880"/>
          </a:xfrm>
          <a:prstGeom prst="ellipse">
            <a:avLst/>
          </a:prstGeom>
          <a:ln>
            <a:noFill/>
          </a:ln>
          <a:effectLst>
            <a:softEdge rad="112500"/>
          </a:effectLst>
        </p:spPr>
      </p:pic>
    </p:spTree>
    <p:extLst>
      <p:ext uri="{BB962C8B-B14F-4D97-AF65-F5344CB8AC3E}">
        <p14:creationId xmlns:p14="http://schemas.microsoft.com/office/powerpoint/2010/main" val="34469686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748196" cy="1449387"/>
          </a:xfrm>
        </p:spPr>
        <p:txBody>
          <a:bodyPr/>
          <a:lstStyle/>
          <a:p>
            <a:r>
              <a:rPr lang="en-US" dirty="0"/>
              <a:t>Who Are We? </a:t>
            </a:r>
            <a:r>
              <a:rPr lang="en-US" sz="3200" spc="-110" dirty="0"/>
              <a:t>Data Integrity, Grants Administration</a:t>
            </a:r>
          </a:p>
        </p:txBody>
      </p:sp>
      <p:sp>
        <p:nvSpPr>
          <p:cNvPr id="4" name="Content Placeholder 4"/>
          <p:cNvSpPr txBox="1">
            <a:spLocks/>
          </p:cNvSpPr>
          <p:nvPr/>
        </p:nvSpPr>
        <p:spPr bwMode="auto">
          <a:xfrm>
            <a:off x="1240693" y="5599325"/>
            <a:ext cx="5230368" cy="7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Martin Marquez</a:t>
            </a:r>
            <a:br>
              <a:rPr lang="en-US" dirty="0"/>
            </a:br>
            <a:r>
              <a:rPr lang="en-US" dirty="0"/>
              <a:t>Data Integrity/Facilities Manager</a:t>
            </a:r>
          </a:p>
          <a:p>
            <a:endParaRPr lang="en-US" dirty="0"/>
          </a:p>
        </p:txBody>
      </p:sp>
      <p:sp>
        <p:nvSpPr>
          <p:cNvPr id="7" name="Content Placeholder 4"/>
          <p:cNvSpPr txBox="1">
            <a:spLocks/>
          </p:cNvSpPr>
          <p:nvPr/>
        </p:nvSpPr>
        <p:spPr bwMode="auto">
          <a:xfrm>
            <a:off x="6889469" y="5615366"/>
            <a:ext cx="4059935" cy="75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Alyssa Corse</a:t>
            </a:r>
            <a:br>
              <a:rPr lang="en-US" dirty="0"/>
            </a:br>
            <a:r>
              <a:rPr lang="en-US" dirty="0"/>
              <a:t>Grants Administrator</a:t>
            </a:r>
          </a:p>
        </p:txBody>
      </p:sp>
      <p:sp>
        <p:nvSpPr>
          <p:cNvPr id="10" name="Slide Number Placeholder 9"/>
          <p:cNvSpPr>
            <a:spLocks noGrp="1"/>
          </p:cNvSpPr>
          <p:nvPr>
            <p:ph type="sldNum" sz="quarter" idx="12"/>
          </p:nvPr>
        </p:nvSpPr>
        <p:spPr/>
        <p:txBody>
          <a:bodyPr/>
          <a:lstStyle/>
          <a:p>
            <a:pPr>
              <a:defRPr/>
            </a:pPr>
            <a:fld id="{0D144469-EFF7-4570-900D-F83F1B8B1361}" type="slidenum">
              <a:rPr lang="en-US" smtClean="0"/>
              <a:pPr>
                <a:defRPr/>
              </a:pPr>
              <a:t>5</a:t>
            </a:fld>
            <a:endParaRPr lang="en-US"/>
          </a:p>
        </p:txBody>
      </p:sp>
      <p:pic>
        <p:nvPicPr>
          <p:cNvPr id="9" name="Picture 8">
            <a:extLst>
              <a:ext uri="{FF2B5EF4-FFF2-40B4-BE49-F238E27FC236}">
                <a16:creationId xmlns:a16="http://schemas.microsoft.com/office/drawing/2014/main" id="{8FAA1490-F7D4-42C6-AFFF-3C7B337012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68" t="19699" r="39383" b="52919"/>
          <a:stretch/>
        </p:blipFill>
        <p:spPr>
          <a:xfrm>
            <a:off x="2485718" y="1736725"/>
            <a:ext cx="2873667" cy="2679873"/>
          </a:xfrm>
          <a:prstGeom prst="ellipse">
            <a:avLst/>
          </a:prstGeom>
          <a:ln>
            <a:noFill/>
          </a:ln>
          <a:effectLst>
            <a:softEdge rad="112500"/>
          </a:effectLst>
        </p:spPr>
      </p:pic>
      <p:pic>
        <p:nvPicPr>
          <p:cNvPr id="6" name="Picture 5">
            <a:extLst>
              <a:ext uri="{FF2B5EF4-FFF2-40B4-BE49-F238E27FC236}">
                <a16:creationId xmlns:a16="http://schemas.microsoft.com/office/drawing/2014/main" id="{3FEB05C1-EE98-5D15-53EB-10F11218B041}"/>
              </a:ext>
            </a:extLst>
          </p:cNvPr>
          <p:cNvPicPr>
            <a:picLocks noChangeAspect="1"/>
          </p:cNvPicPr>
          <p:nvPr/>
        </p:nvPicPr>
        <p:blipFill rotWithShape="1">
          <a:blip r:embed="rId3">
            <a:extLst>
              <a:ext uri="{28A0092B-C50C-407E-A947-70E740481C1C}">
                <a14:useLocalDpi xmlns:a14="http://schemas.microsoft.com/office/drawing/2010/main" val="0"/>
              </a:ext>
            </a:extLst>
          </a:blip>
          <a:srcRect l="15957" t="147" r="-10956" b="-6814"/>
          <a:stretch/>
        </p:blipFill>
        <p:spPr>
          <a:xfrm rot="5400000">
            <a:off x="7288530" y="1828165"/>
            <a:ext cx="3108960" cy="2926080"/>
          </a:xfrm>
          <a:prstGeom prst="ellipse">
            <a:avLst/>
          </a:prstGeom>
          <a:ln>
            <a:noFill/>
          </a:ln>
          <a:effectLst>
            <a:softEdge rad="112500"/>
          </a:effectLst>
        </p:spPr>
      </p:pic>
    </p:spTree>
    <p:extLst>
      <p:ext uri="{BB962C8B-B14F-4D97-AF65-F5344CB8AC3E}">
        <p14:creationId xmlns:p14="http://schemas.microsoft.com/office/powerpoint/2010/main" val="14149422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normAutofit/>
          </a:bodyPr>
          <a:lstStyle/>
          <a:p>
            <a:pPr algn="ctr"/>
            <a:r>
              <a:rPr lang="en-US" dirty="0"/>
              <a:t>Who Are We?</a:t>
            </a:r>
            <a:br>
              <a:rPr lang="en-US" dirty="0"/>
            </a:br>
            <a:r>
              <a:rPr lang="en-US" sz="3200" dirty="0"/>
              <a:t>Information &amp; Assistance</a:t>
            </a:r>
          </a:p>
        </p:txBody>
      </p:sp>
      <p:sp>
        <p:nvSpPr>
          <p:cNvPr id="3" name="Slide Number Placeholder 2"/>
          <p:cNvSpPr>
            <a:spLocks noGrp="1"/>
          </p:cNvSpPr>
          <p:nvPr>
            <p:ph type="sldNum" sz="quarter" idx="12"/>
          </p:nvPr>
        </p:nvSpPr>
        <p:spPr>
          <a:xfrm>
            <a:off x="9844088" y="6492875"/>
            <a:ext cx="1311275" cy="365125"/>
          </a:xfrm>
        </p:spPr>
        <p:txBody>
          <a:bodyPr/>
          <a:lstStyle/>
          <a:p>
            <a:pPr>
              <a:defRPr/>
            </a:pPr>
            <a:fld id="{0D144469-EFF7-4570-900D-F83F1B8B1361}" type="slidenum">
              <a:rPr lang="en-US" smtClean="0"/>
              <a:pPr>
                <a:defRPr/>
              </a:pPr>
              <a:t>6</a:t>
            </a:fld>
            <a:endParaRPr lang="en-US"/>
          </a:p>
        </p:txBody>
      </p:sp>
      <p:sp>
        <p:nvSpPr>
          <p:cNvPr id="22" name="Content Placeholder 4">
            <a:extLst>
              <a:ext uri="{FF2B5EF4-FFF2-40B4-BE49-F238E27FC236}">
                <a16:creationId xmlns:a16="http://schemas.microsoft.com/office/drawing/2014/main" id="{2F69937D-A8BE-4F3A-9485-7164554A6D03}"/>
              </a:ext>
            </a:extLst>
          </p:cNvPr>
          <p:cNvSpPr txBox="1">
            <a:spLocks/>
          </p:cNvSpPr>
          <p:nvPr/>
        </p:nvSpPr>
        <p:spPr bwMode="auto">
          <a:xfrm>
            <a:off x="3586500" y="4181317"/>
            <a:ext cx="2996418" cy="23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pPr algn="l"/>
            <a:r>
              <a:rPr lang="en-US" dirty="0"/>
              <a:t>Social Workers:</a:t>
            </a:r>
          </a:p>
          <a:p>
            <a:pPr marL="342900" indent="-342900" algn="l">
              <a:buFont typeface="Arial" panose="020B0604020202020204" pitchFamily="34" charset="0"/>
              <a:buChar char="•"/>
            </a:pPr>
            <a:r>
              <a:rPr lang="en-US" dirty="0">
                <a:solidFill>
                  <a:prstClr val="black"/>
                </a:solidFill>
              </a:rPr>
              <a:t>Teo Nguyen</a:t>
            </a:r>
          </a:p>
          <a:p>
            <a:pPr marL="342900" indent="-342900" algn="l">
              <a:buFont typeface="Arial" panose="020B0604020202020204" pitchFamily="34" charset="0"/>
              <a:buChar char="•"/>
            </a:pPr>
            <a:r>
              <a:rPr lang="en-US" dirty="0">
                <a:solidFill>
                  <a:prstClr val="black"/>
                </a:solidFill>
              </a:rPr>
              <a:t>Brianna Kelly</a:t>
            </a:r>
          </a:p>
          <a:p>
            <a:pPr marL="342900" indent="-342900" algn="l">
              <a:buFont typeface="Arial" panose="020B0604020202020204" pitchFamily="34" charset="0"/>
              <a:buChar char="•"/>
            </a:pPr>
            <a:r>
              <a:rPr lang="en-US" dirty="0">
                <a:solidFill>
                  <a:prstClr val="black"/>
                </a:solidFill>
              </a:rPr>
              <a:t>Celeste Lopez</a:t>
            </a:r>
          </a:p>
          <a:p>
            <a:pPr marL="342900" indent="-342900" algn="l">
              <a:buFont typeface="Arial" panose="020B0604020202020204" pitchFamily="34" charset="0"/>
              <a:buChar char="•"/>
            </a:pPr>
            <a:r>
              <a:rPr lang="en-US" dirty="0">
                <a:solidFill>
                  <a:prstClr val="black"/>
                </a:solidFill>
              </a:rPr>
              <a:t>Jasmine Keys</a:t>
            </a:r>
            <a:endParaRPr lang="en-US" dirty="0"/>
          </a:p>
          <a:p>
            <a:pPr marL="342900" indent="-342900" algn="l">
              <a:buFont typeface="Arial" panose="020B0604020202020204" pitchFamily="34" charset="0"/>
              <a:buChar char="•"/>
            </a:pPr>
            <a:r>
              <a:rPr lang="en-US" dirty="0"/>
              <a:t>Jocelyn </a:t>
            </a:r>
            <a:r>
              <a:rPr lang="en-US" dirty="0" err="1"/>
              <a:t>Mungaray</a:t>
            </a:r>
            <a:endParaRPr lang="en-US" dirty="0"/>
          </a:p>
          <a:p>
            <a:pPr marL="342900" indent="-342900" algn="l">
              <a:buFont typeface="Arial" panose="020B0604020202020204" pitchFamily="34" charset="0"/>
              <a:buChar char="•"/>
            </a:pPr>
            <a:endParaRPr lang="en-US" dirty="0"/>
          </a:p>
          <a:p>
            <a:pPr algn="l"/>
            <a:endParaRPr lang="en-US" dirty="0"/>
          </a:p>
        </p:txBody>
      </p:sp>
      <p:sp>
        <p:nvSpPr>
          <p:cNvPr id="28" name="Content Placeholder 4">
            <a:extLst>
              <a:ext uri="{FF2B5EF4-FFF2-40B4-BE49-F238E27FC236}">
                <a16:creationId xmlns:a16="http://schemas.microsoft.com/office/drawing/2014/main" id="{0E891D5D-E29C-4CD2-8FF7-C5BE16C5AA61}"/>
              </a:ext>
            </a:extLst>
          </p:cNvPr>
          <p:cNvSpPr txBox="1">
            <a:spLocks/>
          </p:cNvSpPr>
          <p:nvPr/>
        </p:nvSpPr>
        <p:spPr bwMode="auto">
          <a:xfrm>
            <a:off x="2097845" y="2333783"/>
            <a:ext cx="4930726" cy="83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Denise Noguera</a:t>
            </a:r>
          </a:p>
          <a:p>
            <a:r>
              <a:rPr lang="en-US" dirty="0"/>
              <a:t>Contact Center Manager</a:t>
            </a:r>
          </a:p>
        </p:txBody>
      </p:sp>
      <p:pic>
        <p:nvPicPr>
          <p:cNvPr id="4" name="Picture 3">
            <a:extLst>
              <a:ext uri="{FF2B5EF4-FFF2-40B4-BE49-F238E27FC236}">
                <a16:creationId xmlns:a16="http://schemas.microsoft.com/office/drawing/2014/main" id="{93DE72EC-128D-1663-E3C8-DF94013774B5}"/>
              </a:ext>
            </a:extLst>
          </p:cNvPr>
          <p:cNvPicPr>
            <a:picLocks noChangeAspect="1"/>
          </p:cNvPicPr>
          <p:nvPr/>
        </p:nvPicPr>
        <p:blipFill>
          <a:blip r:embed="rId2">
            <a:extLst>
              <a:ext uri="{28A0092B-C50C-407E-A947-70E740481C1C}">
                <a14:useLocalDpi xmlns:a14="http://schemas.microsoft.com/office/drawing/2010/main" val="0"/>
              </a:ext>
            </a:extLst>
          </a:blip>
          <a:srcRect l="2295" r="2295"/>
          <a:stretch/>
        </p:blipFill>
        <p:spPr>
          <a:xfrm>
            <a:off x="6345237" y="1597418"/>
            <a:ext cx="2922587" cy="2885089"/>
          </a:xfrm>
          <a:prstGeom prst="ellipse">
            <a:avLst/>
          </a:prstGeom>
          <a:ln>
            <a:noFill/>
          </a:ln>
          <a:effectLst>
            <a:softEdge rad="112500"/>
          </a:effectLst>
        </p:spPr>
      </p:pic>
    </p:spTree>
    <p:extLst>
      <p:ext uri="{BB962C8B-B14F-4D97-AF65-F5344CB8AC3E}">
        <p14:creationId xmlns:p14="http://schemas.microsoft.com/office/powerpoint/2010/main" val="9330554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Who Are We? </a:t>
            </a:r>
            <a:r>
              <a:rPr lang="en-US" sz="3200" dirty="0"/>
              <a:t>Public Outreach</a:t>
            </a:r>
          </a:p>
        </p:txBody>
      </p:sp>
      <p:sp>
        <p:nvSpPr>
          <p:cNvPr id="4" name="Slide Number Placeholder 3"/>
          <p:cNvSpPr>
            <a:spLocks noGrp="1"/>
          </p:cNvSpPr>
          <p:nvPr>
            <p:ph type="sldNum" sz="quarter" idx="12"/>
          </p:nvPr>
        </p:nvSpPr>
        <p:spPr/>
        <p:txBody>
          <a:bodyPr/>
          <a:lstStyle/>
          <a:p>
            <a:pPr>
              <a:defRPr/>
            </a:pPr>
            <a:fld id="{0D144469-EFF7-4570-900D-F83F1B8B1361}" type="slidenum">
              <a:rPr lang="en-US" smtClean="0"/>
              <a:pPr>
                <a:defRPr/>
              </a:pPr>
              <a:t>7</a:t>
            </a:fld>
            <a:endParaRPr lang="en-US"/>
          </a:p>
        </p:txBody>
      </p:sp>
      <p:sp>
        <p:nvSpPr>
          <p:cNvPr id="5" name="Content Placeholder 4"/>
          <p:cNvSpPr txBox="1">
            <a:spLocks/>
          </p:cNvSpPr>
          <p:nvPr/>
        </p:nvSpPr>
        <p:spPr bwMode="auto">
          <a:xfrm>
            <a:off x="3317307" y="5476866"/>
            <a:ext cx="5862268" cy="45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Roger Horne, Public Information Officer</a:t>
            </a:r>
          </a:p>
        </p:txBody>
      </p:sp>
      <p:pic>
        <p:nvPicPr>
          <p:cNvPr id="3" name="Picture 2">
            <a:extLst>
              <a:ext uri="{FF2B5EF4-FFF2-40B4-BE49-F238E27FC236}">
                <a16:creationId xmlns:a16="http://schemas.microsoft.com/office/drawing/2014/main" id="{B50C6F78-F41F-BD04-ECAD-F582D85DC9AB}"/>
              </a:ext>
            </a:extLst>
          </p:cNvPr>
          <p:cNvPicPr>
            <a:picLocks noChangeAspect="1"/>
          </p:cNvPicPr>
          <p:nvPr/>
        </p:nvPicPr>
        <p:blipFill rotWithShape="1">
          <a:blip r:embed="rId2">
            <a:extLst>
              <a:ext uri="{28A0092B-C50C-407E-A947-70E740481C1C}">
                <a14:useLocalDpi xmlns:a14="http://schemas.microsoft.com/office/drawing/2010/main" val="0"/>
              </a:ext>
            </a:extLst>
          </a:blip>
          <a:srcRect l="7692" t="615" r="17949" b="615"/>
          <a:stretch/>
        </p:blipFill>
        <p:spPr>
          <a:xfrm rot="5400000">
            <a:off x="4086225" y="1736725"/>
            <a:ext cx="3324225" cy="3324225"/>
          </a:xfrm>
          <a:prstGeom prst="ellipse">
            <a:avLst/>
          </a:prstGeom>
          <a:ln>
            <a:noFill/>
          </a:ln>
          <a:effectLst>
            <a:softEdge rad="112500"/>
          </a:effectLst>
          <a:scene3d>
            <a:camera prst="orthographicFront">
              <a:rot lat="0" lon="21599994" rev="0"/>
            </a:camera>
            <a:lightRig rig="threePt" dir="t"/>
          </a:scene3d>
        </p:spPr>
      </p:pic>
    </p:spTree>
    <p:extLst>
      <p:ext uri="{BB962C8B-B14F-4D97-AF65-F5344CB8AC3E}">
        <p14:creationId xmlns:p14="http://schemas.microsoft.com/office/powerpoint/2010/main" val="26383825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058400" cy="1449387"/>
          </a:xfrm>
        </p:spPr>
        <p:txBody>
          <a:bodyPr/>
          <a:lstStyle/>
          <a:p>
            <a:r>
              <a:rPr lang="en-US" dirty="0"/>
              <a:t>Who Are We? </a:t>
            </a:r>
            <a:r>
              <a:rPr lang="en-US" sz="3200" dirty="0"/>
              <a:t>Senior Nutrition </a:t>
            </a:r>
          </a:p>
        </p:txBody>
      </p:sp>
      <p:sp>
        <p:nvSpPr>
          <p:cNvPr id="9" name="Content Placeholder 4"/>
          <p:cNvSpPr txBox="1">
            <a:spLocks/>
          </p:cNvSpPr>
          <p:nvPr/>
        </p:nvSpPr>
        <p:spPr bwMode="auto">
          <a:xfrm>
            <a:off x="116930" y="5345227"/>
            <a:ext cx="3526971" cy="71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Patti Jaeger</a:t>
            </a:r>
            <a:br>
              <a:rPr lang="en-US" dirty="0"/>
            </a:br>
            <a:r>
              <a:rPr lang="en-US" dirty="0"/>
              <a:t>Registered Dietitian</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8</a:t>
            </a:fld>
            <a:endParaRPr lang="en-US"/>
          </a:p>
        </p:txBody>
      </p:sp>
      <p:sp>
        <p:nvSpPr>
          <p:cNvPr id="10" name="Content Placeholder 4"/>
          <p:cNvSpPr txBox="1">
            <a:spLocks/>
          </p:cNvSpPr>
          <p:nvPr/>
        </p:nvSpPr>
        <p:spPr bwMode="auto">
          <a:xfrm>
            <a:off x="3251568" y="5345226"/>
            <a:ext cx="4757677" cy="73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r>
              <a:rPr lang="en-US" dirty="0"/>
              <a:t>Teresa Diaz</a:t>
            </a:r>
            <a:br>
              <a:rPr lang="en-US" dirty="0"/>
            </a:br>
            <a:r>
              <a:rPr lang="en-US" dirty="0"/>
              <a:t>Registered Dietitian</a:t>
            </a:r>
          </a:p>
        </p:txBody>
      </p:sp>
      <p:pic>
        <p:nvPicPr>
          <p:cNvPr id="8" name="Picture 7">
            <a:extLst>
              <a:ext uri="{FF2B5EF4-FFF2-40B4-BE49-F238E27FC236}">
                <a16:creationId xmlns:a16="http://schemas.microsoft.com/office/drawing/2014/main" id="{427E766B-25CD-43A4-80BF-0C93E9EE7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26" t="18724" r="20297" b="49892"/>
          <a:stretch/>
        </p:blipFill>
        <p:spPr>
          <a:xfrm>
            <a:off x="712650" y="2272440"/>
            <a:ext cx="2538919" cy="2537071"/>
          </a:xfrm>
          <a:prstGeom prst="ellipse">
            <a:avLst/>
          </a:prstGeom>
          <a:ln>
            <a:noFill/>
          </a:ln>
          <a:effectLst>
            <a:softEdge rad="112500"/>
          </a:effectLst>
        </p:spPr>
      </p:pic>
      <p:pic>
        <p:nvPicPr>
          <p:cNvPr id="11" name="Picture 10">
            <a:extLst>
              <a:ext uri="{FF2B5EF4-FFF2-40B4-BE49-F238E27FC236}">
                <a16:creationId xmlns:a16="http://schemas.microsoft.com/office/drawing/2014/main" id="{5079C7BD-5B27-413E-A718-DEC53CA0D6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29" t="1" r="32706" b="53599"/>
          <a:stretch/>
        </p:blipFill>
        <p:spPr>
          <a:xfrm>
            <a:off x="4507351" y="2272440"/>
            <a:ext cx="2246112" cy="2592157"/>
          </a:xfrm>
          <a:prstGeom prst="ellipse">
            <a:avLst/>
          </a:prstGeom>
          <a:ln>
            <a:noFill/>
          </a:ln>
          <a:effectLst>
            <a:softEdge rad="112500"/>
          </a:effectLst>
        </p:spPr>
      </p:pic>
      <p:sp>
        <p:nvSpPr>
          <p:cNvPr id="12" name="Content Placeholder 4">
            <a:extLst>
              <a:ext uri="{FF2B5EF4-FFF2-40B4-BE49-F238E27FC236}">
                <a16:creationId xmlns:a16="http://schemas.microsoft.com/office/drawing/2014/main" id="{C51FD4ED-4E4A-48E6-B5CB-8AEC6D6AD559}"/>
              </a:ext>
            </a:extLst>
          </p:cNvPr>
          <p:cNvSpPr txBox="1">
            <a:spLocks/>
          </p:cNvSpPr>
          <p:nvPr/>
        </p:nvSpPr>
        <p:spPr bwMode="auto">
          <a:xfrm>
            <a:off x="7137069" y="5350301"/>
            <a:ext cx="4757677" cy="73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defPPr>
              <a:defRPr lang="en-US"/>
            </a:defPPr>
            <a:lvl1pPr marL="0" indent="0" algn="ctr" eaLnBrk="1" hangingPunct="1">
              <a:lnSpc>
                <a:spcPct val="90000"/>
              </a:lnSpc>
              <a:spcBef>
                <a:spcPts val="0"/>
              </a:spcBef>
              <a:spcAft>
                <a:spcPts val="0"/>
              </a:spcAft>
              <a:buClr>
                <a:schemeClr val="accent1"/>
              </a:buClr>
              <a:buSzPct val="100000"/>
              <a:buFont typeface="Calibri" panose="020F0502020204030204" pitchFamily="34" charset="0"/>
              <a:buNone/>
              <a:defRPr sz="2500">
                <a:solidFill>
                  <a:srgbClr val="404040"/>
                </a:solidFill>
                <a:latin typeface="+mn-lt"/>
              </a:defRPr>
            </a:lvl1pPr>
            <a:lvl2pPr marL="365760" indent="-182880">
              <a:lnSpc>
                <a:spcPct val="100000"/>
              </a:lnSpc>
              <a:spcBef>
                <a:spcPts val="0"/>
              </a:spcBef>
              <a:spcAft>
                <a:spcPts val="0"/>
              </a:spcAft>
              <a:buClr>
                <a:srgbClr val="0D171F"/>
              </a:buClr>
              <a:buFont typeface="Arial" panose="020B0604020202020204" pitchFamily="34" charset="0"/>
              <a:buChar char="•"/>
              <a:defRPr>
                <a:solidFill>
                  <a:srgbClr val="404040"/>
                </a:solidFill>
                <a:latin typeface="+mn-lt"/>
              </a:defRPr>
            </a:lvl2pPr>
            <a:lvl3pPr marL="566738"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3pPr>
            <a:lvl4pPr marL="749300"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4pPr>
            <a:lvl5pPr marL="931863" indent="-182563">
              <a:lnSpc>
                <a:spcPct val="100000"/>
              </a:lnSpc>
              <a:spcBef>
                <a:spcPts val="0"/>
              </a:spcBef>
              <a:spcAft>
                <a:spcPts val="0"/>
              </a:spcAft>
              <a:buClr>
                <a:srgbClr val="0D171F"/>
              </a:buClr>
              <a:buFont typeface="Calibri" panose="020F0502020204030204" pitchFamily="34" charset="0"/>
              <a:buChar char="◦"/>
              <a:defRPr sz="1400">
                <a:solidFill>
                  <a:srgbClr val="404040"/>
                </a:solidFill>
                <a:latin typeface="+mn-lt"/>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latin typeface="+mn-lt"/>
              </a:defRPr>
            </a:lvl9pPr>
          </a:lstStyle>
          <a:p>
            <a:br>
              <a:rPr lang="en-US" dirty="0"/>
            </a:br>
            <a:r>
              <a:rPr lang="en-US" dirty="0"/>
              <a:t>Registered Dietitian (TBH)</a:t>
            </a:r>
          </a:p>
        </p:txBody>
      </p:sp>
    </p:spTree>
    <p:extLst>
      <p:ext uri="{BB962C8B-B14F-4D97-AF65-F5344CB8AC3E}">
        <p14:creationId xmlns:p14="http://schemas.microsoft.com/office/powerpoint/2010/main" val="17959402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8CC4884-FE60-4E46-8872-07F63AFB2CAD}"/>
              </a:ext>
            </a:extLst>
          </p:cNvPr>
          <p:cNvSpPr/>
          <p:nvPr/>
        </p:nvSpPr>
        <p:spPr>
          <a:xfrm>
            <a:off x="0" y="0"/>
            <a:ext cx="121920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5560" y="1828908"/>
            <a:ext cx="1493151" cy="1493151"/>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376" y="4292343"/>
            <a:ext cx="1752576" cy="1770102"/>
          </a:xfrm>
          <a:prstGeom prst="rect">
            <a:avLst/>
          </a:prstGeom>
        </p:spPr>
      </p:pic>
      <p:sp>
        <p:nvSpPr>
          <p:cNvPr id="2" name="Title 1"/>
          <p:cNvSpPr>
            <a:spLocks noGrp="1"/>
          </p:cNvSpPr>
          <p:nvPr>
            <p:ph type="title"/>
          </p:nvPr>
        </p:nvSpPr>
        <p:spPr>
          <a:xfrm>
            <a:off x="1096963" y="287338"/>
            <a:ext cx="10058400" cy="1449387"/>
          </a:xfrm>
        </p:spPr>
        <p:txBody>
          <a:bodyPr/>
          <a:lstStyle/>
          <a:p>
            <a:r>
              <a:rPr lang="en-US" dirty="0"/>
              <a:t>Who Are You? </a:t>
            </a:r>
            <a:endParaRPr lang="en-US" sz="3200"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8068" y="3883472"/>
            <a:ext cx="2100718" cy="72191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89" y="2756897"/>
            <a:ext cx="2068179" cy="91365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9" b="96935" l="0" r="100000">
                        <a14:foregroundMark x1="31462" y1="38697" x2="21671" y2="1149"/>
                        <a14:foregroundMark x1="31462" y1="38697" x2="99869" y2="39464"/>
                        <a14:foregroundMark x1="5091" y1="6513" x2="27023" y2="90038"/>
                        <a14:foregroundMark x1="1958" y1="54023" x2="3394" y2="91188"/>
                        <a14:foregroundMark x1="30548" y1="88889" x2="97258" y2="93103"/>
                        <a14:foregroundMark x1="37728" y1="65900" x2="93995" y2="63985"/>
                        <a14:foregroundMark x1="43473" y1="56705" x2="94125" y2="59004"/>
                        <a14:backgroundMark x1="28460" y1="7663" x2="96475" y2="34483"/>
                        <a14:backgroundMark x1="24282" y1="4598" x2="31593" y2="27586"/>
                        <a14:backgroundMark x1="22977" y1="4215" x2="22977" y2="4215"/>
                        <a14:backgroundMark x1="29896" y1="28736" x2="29896" y2="28736"/>
                        <a14:backgroundMark x1="31201" y1="35632" x2="31201" y2="35632"/>
                      </a14:backgroundRemoval>
                    </a14:imgEffect>
                  </a14:imgLayer>
                </a14:imgProps>
              </a:ext>
              <a:ext uri="{28A0092B-C50C-407E-A947-70E740481C1C}">
                <a14:useLocalDpi xmlns:a14="http://schemas.microsoft.com/office/drawing/2010/main" val="0"/>
              </a:ext>
            </a:extLst>
          </a:blip>
          <a:srcRect r="4210"/>
          <a:stretch/>
        </p:blipFill>
        <p:spPr>
          <a:xfrm>
            <a:off x="233777" y="1556408"/>
            <a:ext cx="2906111" cy="1033731"/>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7660" y="4945705"/>
            <a:ext cx="2502173" cy="772099"/>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833" y="4741199"/>
            <a:ext cx="1525157" cy="1539478"/>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1624" y="4155227"/>
            <a:ext cx="1524000" cy="117652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0592" y="2962930"/>
            <a:ext cx="2381250" cy="752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56966" y1="52041" x2="94118" y2="50510"/>
                        <a14:foregroundMark x1="16254" y1="55612" x2="17802" y2="34694"/>
                        <a14:foregroundMark x1="90867" y1="13265" x2="89783" y2="18878"/>
                      </a14:backgroundRemoval>
                    </a14:imgEffect>
                  </a14:imgLayer>
                </a14:imgProps>
              </a:ext>
              <a:ext uri="{28A0092B-C50C-407E-A947-70E740481C1C}">
                <a14:useLocalDpi xmlns:a14="http://schemas.microsoft.com/office/drawing/2010/main" val="0"/>
              </a:ext>
            </a:extLst>
          </a:blip>
          <a:stretch>
            <a:fillRect/>
          </a:stretch>
        </p:blipFill>
        <p:spPr>
          <a:xfrm>
            <a:off x="1567439" y="5607128"/>
            <a:ext cx="2006087" cy="608658"/>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5322" y="4159585"/>
            <a:ext cx="1546539" cy="1546539"/>
          </a:xfrm>
          <a:prstGeom prst="rect">
            <a:avLst/>
          </a:prstGeom>
        </p:spPr>
      </p:pic>
      <p:pic>
        <p:nvPicPr>
          <p:cNvPr id="42" name="Picture 41"/>
          <p:cNvPicPr>
            <a:picLocks noChangeAspect="1"/>
          </p:cNvPicPr>
          <p:nvPr/>
        </p:nvPicPr>
        <p:blipFill rotWithShape="1">
          <a:blip r:embed="rId15">
            <a:extLst>
              <a:ext uri="{28A0092B-C50C-407E-A947-70E740481C1C}">
                <a14:useLocalDpi xmlns:a14="http://schemas.microsoft.com/office/drawing/2010/main" val="0"/>
              </a:ext>
            </a:extLst>
          </a:blip>
          <a:srcRect l="5336" t="15753" r="9179" b="15190"/>
          <a:stretch/>
        </p:blipFill>
        <p:spPr>
          <a:xfrm>
            <a:off x="7521790" y="1851360"/>
            <a:ext cx="2277578" cy="864749"/>
          </a:xfrm>
          <a:prstGeom prst="rect">
            <a:avLst/>
          </a:prstGeom>
        </p:spPr>
      </p:pic>
      <p:pic>
        <p:nvPicPr>
          <p:cNvPr id="23" name="Picture 22"/>
          <p:cNvPicPr>
            <a:picLocks noChangeAspect="1"/>
          </p:cNvPicPr>
          <p:nvPr/>
        </p:nvPicPr>
        <p:blipFill rotWithShape="1">
          <a:blip r:embed="rId16">
            <a:extLst>
              <a:ext uri="{28A0092B-C50C-407E-A947-70E740481C1C}">
                <a14:useLocalDpi xmlns:a14="http://schemas.microsoft.com/office/drawing/2010/main" val="0"/>
              </a:ext>
            </a:extLst>
          </a:blip>
          <a:srcRect t="3080"/>
          <a:stretch/>
        </p:blipFill>
        <p:spPr>
          <a:xfrm rot="883811">
            <a:off x="9805122" y="3588591"/>
            <a:ext cx="2009600" cy="1320851"/>
          </a:xfrm>
          <a:prstGeom prst="rect">
            <a:avLst/>
          </a:prstGeom>
        </p:spPr>
      </p:pic>
      <p:sp>
        <p:nvSpPr>
          <p:cNvPr id="43" name="Content Placeholder 2"/>
          <p:cNvSpPr txBox="1">
            <a:spLocks/>
          </p:cNvSpPr>
          <p:nvPr/>
        </p:nvSpPr>
        <p:spPr bwMode="auto">
          <a:xfrm rot="20871565">
            <a:off x="4999154" y="3140871"/>
            <a:ext cx="4875468" cy="51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cene3d>
              <a:camera prst="orthographicFront"/>
              <a:lightRig rig="soft" dir="t">
                <a:rot lat="0" lon="0" rev="15600000"/>
              </a:lightRig>
            </a:scene3d>
            <a:sp3d extrusionH="57150" prstMaterial="softEdge">
              <a:bevelT w="25400" h="38100"/>
            </a:sp3d>
          </a:bodyPr>
          <a:lstStyle>
            <a:lvl1pPr marL="0" indent="0" algn="l" rtl="0" fontAlgn="base">
              <a:lnSpc>
                <a:spcPct val="100000"/>
              </a:lnSpc>
              <a:spcBef>
                <a:spcPts val="0"/>
              </a:spcBef>
              <a:spcAft>
                <a:spcPts val="0"/>
              </a:spcAft>
              <a:buClr>
                <a:schemeClr val="accent1"/>
              </a:buClr>
              <a:buSzPct val="100000"/>
              <a:buFont typeface="Calibri" panose="020F0502020204030204" pitchFamily="34" charset="0"/>
              <a:buNone/>
              <a:defRPr sz="2000" kern="1200">
                <a:solidFill>
                  <a:srgbClr val="404040"/>
                </a:solidFill>
                <a:latin typeface="+mn-lt"/>
                <a:ea typeface="+mn-ea"/>
                <a:cs typeface="+mn-cs"/>
              </a:defRPr>
            </a:lvl1pPr>
            <a:lvl2pPr marL="365760" indent="-182880" algn="l" rtl="0" fontAlgn="base">
              <a:lnSpc>
                <a:spcPct val="100000"/>
              </a:lnSpc>
              <a:spcBef>
                <a:spcPts val="0"/>
              </a:spcBef>
              <a:spcAft>
                <a:spcPts val="0"/>
              </a:spcAft>
              <a:buClr>
                <a:srgbClr val="0D171F"/>
              </a:buClr>
              <a:buFont typeface="Arial" panose="020B0604020202020204" pitchFamily="34" charset="0"/>
              <a:buChar char="•"/>
              <a:defRPr kern="1200">
                <a:solidFill>
                  <a:srgbClr val="404040"/>
                </a:solidFill>
                <a:latin typeface="+mn-lt"/>
                <a:ea typeface="+mn-ea"/>
                <a:cs typeface="+mn-cs"/>
              </a:defRPr>
            </a:lvl2pPr>
            <a:lvl3pPr marL="566738"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100000"/>
              </a:lnSpc>
              <a:spcBef>
                <a:spcPts val="0"/>
              </a:spcBef>
              <a:spcAft>
                <a:spcPts val="0"/>
              </a:spcAft>
              <a:buClr>
                <a:srgbClr val="0D171F"/>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eaLnBrk="1" hangingPunct="1"/>
            <a:r>
              <a:rPr lang="en-US" sz="3200" b="1" dirty="0">
                <a:ln/>
                <a:solidFill>
                  <a:schemeClr val="bg1">
                    <a:lumMod val="50000"/>
                  </a:schemeClr>
                </a:solidFill>
                <a:latin typeface="Bernard MT Condensed" panose="02050806060905020404" pitchFamily="18" charset="0"/>
              </a:rPr>
              <a:t>Grey Law of Ventura County</a:t>
            </a:r>
          </a:p>
        </p:txBody>
      </p:sp>
      <p:sp>
        <p:nvSpPr>
          <p:cNvPr id="3" name="Slide Number Placeholder 2"/>
          <p:cNvSpPr>
            <a:spLocks noGrp="1"/>
          </p:cNvSpPr>
          <p:nvPr>
            <p:ph type="sldNum" sz="quarter" idx="12"/>
          </p:nvPr>
        </p:nvSpPr>
        <p:spPr/>
        <p:txBody>
          <a:bodyPr/>
          <a:lstStyle/>
          <a:p>
            <a:pPr>
              <a:defRPr/>
            </a:pPr>
            <a:fld id="{0D144469-EFF7-4570-900D-F83F1B8B1361}" type="slidenum">
              <a:rPr lang="en-US" smtClean="0"/>
              <a:pPr>
                <a:defRPr/>
              </a:pPr>
              <a:t>9</a:t>
            </a:fld>
            <a:endParaRPr lang="en-US"/>
          </a:p>
        </p:txBody>
      </p:sp>
      <p:pic>
        <p:nvPicPr>
          <p:cNvPr id="4" name="Picture 3"/>
          <p:cNvPicPr>
            <a:picLocks noChangeAspect="1"/>
          </p:cNvPicPr>
          <p:nvPr/>
        </p:nvPicPr>
        <p:blipFill rotWithShape="1">
          <a:blip r:embed="rId17">
            <a:extLst>
              <a:ext uri="{28A0092B-C50C-407E-A947-70E740481C1C}">
                <a14:useLocalDpi xmlns:a14="http://schemas.microsoft.com/office/drawing/2010/main" val="0"/>
              </a:ext>
            </a:extLst>
          </a:blip>
          <a:srcRect l="30308" t="11584" b="36467"/>
          <a:stretch/>
        </p:blipFill>
        <p:spPr>
          <a:xfrm rot="20850822">
            <a:off x="5324115" y="1843290"/>
            <a:ext cx="2197675" cy="539496"/>
          </a:xfrm>
          <a:prstGeom prst="rect">
            <a:avLst/>
          </a:prstGeom>
        </p:spPr>
      </p:pic>
      <p:cxnSp>
        <p:nvCxnSpPr>
          <p:cNvPr id="22" name="Straight Connector 21">
            <a:extLst>
              <a:ext uri="{FF2B5EF4-FFF2-40B4-BE49-F238E27FC236}">
                <a16:creationId xmlns:a16="http://schemas.microsoft.com/office/drawing/2014/main" id="{C8342F6F-E862-4ECB-BA07-293D5C1D02B5}"/>
              </a:ext>
            </a:extLst>
          </p:cNvPr>
          <p:cNvCxnSpPr>
            <a:cxnSpLocks/>
          </p:cNvCxnSpPr>
          <p:nvPr/>
        </p:nvCxnSpPr>
        <p:spPr>
          <a:xfrm>
            <a:off x="99391" y="1302026"/>
            <a:ext cx="12092609" cy="0"/>
          </a:xfrm>
          <a:prstGeom prst="line">
            <a:avLst/>
          </a:prstGeom>
          <a:ln w="63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3BDE51BA-2124-B5C0-DCF0-746F201FA2CA}"/>
              </a:ext>
            </a:extLst>
          </p:cNvPr>
          <p:cNvSpPr/>
          <p:nvPr/>
        </p:nvSpPr>
        <p:spPr>
          <a:xfrm rot="1152289">
            <a:off x="3233279" y="2235713"/>
            <a:ext cx="2277579" cy="4899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r>
              <a:rPr lang="en-US" sz="1800" b="1" dirty="0">
                <a:solidFill>
                  <a:srgbClr val="FF0000"/>
                </a:solidFill>
                <a:effectLst/>
                <a:latin typeface="Segoe Script" panose="030B0504020000000003" pitchFamily="66" charset="0"/>
                <a:ea typeface="Calibri" panose="020F0502020204030204" pitchFamily="34" charset="0"/>
                <a:cs typeface="Times New Roman" panose="02020603050405020304" pitchFamily="18" charset="0"/>
              </a:rPr>
              <a:t>Nikki’s Casamia</a:t>
            </a:r>
          </a:p>
          <a:p>
            <a:pPr marL="0" marR="0" algn="ctr">
              <a:lnSpc>
                <a:spcPct val="107000"/>
              </a:lnSpc>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Restaurant &amp; Catering</a:t>
            </a:r>
          </a:p>
        </p:txBody>
      </p:sp>
      <p:pic>
        <p:nvPicPr>
          <p:cNvPr id="10" name="Picture 9">
            <a:extLst>
              <a:ext uri="{FF2B5EF4-FFF2-40B4-BE49-F238E27FC236}">
                <a16:creationId xmlns:a16="http://schemas.microsoft.com/office/drawing/2014/main" id="{087A0DC4-EC6A-F73E-7B9C-EABB8CD2B240}"/>
              </a:ext>
            </a:extLst>
          </p:cNvPr>
          <p:cNvPicPr>
            <a:picLocks noChangeAspect="1"/>
          </p:cNvPicPr>
          <p:nvPr/>
        </p:nvPicPr>
        <p:blipFill>
          <a:blip r:embed="rId18"/>
          <a:stretch>
            <a:fillRect/>
          </a:stretch>
        </p:blipFill>
        <p:spPr>
          <a:xfrm>
            <a:off x="0" y="1371604"/>
            <a:ext cx="12191999" cy="5405104"/>
          </a:xfrm>
          <a:prstGeom prst="rect">
            <a:avLst/>
          </a:prstGeom>
        </p:spPr>
      </p:pic>
    </p:spTree>
    <p:extLst>
      <p:ext uri="{BB962C8B-B14F-4D97-AF65-F5344CB8AC3E}">
        <p14:creationId xmlns:p14="http://schemas.microsoft.com/office/powerpoint/2010/main" val="2963923203"/>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500" fill="hold"/>
                                        <p:tgtEl>
                                          <p:spTgt spid="26"/>
                                        </p:tgtEl>
                                        <p:attrNameLst>
                                          <p:attrName>ppt_w</p:attrName>
                                        </p:attrNameLst>
                                      </p:cBhvr>
                                      <p:tavLst>
                                        <p:tav tm="0">
                                          <p:val>
                                            <p:fltVal val="0"/>
                                          </p:val>
                                        </p:tav>
                                        <p:tav tm="100000">
                                          <p:val>
                                            <p:strVal val="#ppt_w"/>
                                          </p:val>
                                        </p:tav>
                                      </p:tavLst>
                                    </p:anim>
                                    <p:anim calcmode="lin" valueType="num">
                                      <p:cBhvr>
                                        <p:cTn id="15" dur="1500" fill="hold"/>
                                        <p:tgtEl>
                                          <p:spTgt spid="26"/>
                                        </p:tgtEl>
                                        <p:attrNameLst>
                                          <p:attrName>ppt_h</p:attrName>
                                        </p:attrNameLst>
                                      </p:cBhvr>
                                      <p:tavLst>
                                        <p:tav tm="0">
                                          <p:val>
                                            <p:fltVal val="0"/>
                                          </p:val>
                                        </p:tav>
                                        <p:tav tm="100000">
                                          <p:val>
                                            <p:strVal val="#ppt_h"/>
                                          </p:val>
                                        </p:tav>
                                      </p:tavLst>
                                    </p:anim>
                                    <p:animEffect transition="in" filter="fade">
                                      <p:cBhvr>
                                        <p:cTn id="16" dur="1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500" fill="hold"/>
                                        <p:tgtEl>
                                          <p:spTgt spid="4"/>
                                        </p:tgtEl>
                                        <p:attrNameLst>
                                          <p:attrName>ppt_w</p:attrName>
                                        </p:attrNameLst>
                                      </p:cBhvr>
                                      <p:tavLst>
                                        <p:tav tm="0">
                                          <p:val>
                                            <p:fltVal val="0"/>
                                          </p:val>
                                        </p:tav>
                                        <p:tav tm="100000">
                                          <p:val>
                                            <p:strVal val="#ppt_w"/>
                                          </p:val>
                                        </p:tav>
                                      </p:tavLst>
                                    </p:anim>
                                    <p:anim calcmode="lin" valueType="num">
                                      <p:cBhvr>
                                        <p:cTn id="29" dur="1500" fill="hold"/>
                                        <p:tgtEl>
                                          <p:spTgt spid="4"/>
                                        </p:tgtEl>
                                        <p:attrNameLst>
                                          <p:attrName>ppt_h</p:attrName>
                                        </p:attrNameLst>
                                      </p:cBhvr>
                                      <p:tavLst>
                                        <p:tav tm="0">
                                          <p:val>
                                            <p:fltVal val="0"/>
                                          </p:val>
                                        </p:tav>
                                        <p:tav tm="100000">
                                          <p:val>
                                            <p:strVal val="#ppt_h"/>
                                          </p:val>
                                        </p:tav>
                                      </p:tavLst>
                                    </p:anim>
                                    <p:animEffect transition="in" filter="fade">
                                      <p:cBhvr>
                                        <p:cTn id="30" dur="1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500" fill="hold"/>
                                        <p:tgtEl>
                                          <p:spTgt spid="32"/>
                                        </p:tgtEl>
                                        <p:attrNameLst>
                                          <p:attrName>ppt_w</p:attrName>
                                        </p:attrNameLst>
                                      </p:cBhvr>
                                      <p:tavLst>
                                        <p:tav tm="0">
                                          <p:val>
                                            <p:fltVal val="0"/>
                                          </p:val>
                                        </p:tav>
                                        <p:tav tm="100000">
                                          <p:val>
                                            <p:strVal val="#ppt_w"/>
                                          </p:val>
                                        </p:tav>
                                      </p:tavLst>
                                    </p:anim>
                                    <p:anim calcmode="lin" valueType="num">
                                      <p:cBhvr>
                                        <p:cTn id="36" dur="1500" fill="hold"/>
                                        <p:tgtEl>
                                          <p:spTgt spid="32"/>
                                        </p:tgtEl>
                                        <p:attrNameLst>
                                          <p:attrName>ppt_h</p:attrName>
                                        </p:attrNameLst>
                                      </p:cBhvr>
                                      <p:tavLst>
                                        <p:tav tm="0">
                                          <p:val>
                                            <p:fltVal val="0"/>
                                          </p:val>
                                        </p:tav>
                                        <p:tav tm="100000">
                                          <p:val>
                                            <p:strVal val="#ppt_h"/>
                                          </p:val>
                                        </p:tav>
                                      </p:tavLst>
                                    </p:anim>
                                    <p:animEffect transition="in" filter="fade">
                                      <p:cBhvr>
                                        <p:cTn id="37" dur="1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500" fill="hold"/>
                                        <p:tgtEl>
                                          <p:spTgt spid="36"/>
                                        </p:tgtEl>
                                        <p:attrNameLst>
                                          <p:attrName>ppt_w</p:attrName>
                                        </p:attrNameLst>
                                      </p:cBhvr>
                                      <p:tavLst>
                                        <p:tav tm="0">
                                          <p:val>
                                            <p:fltVal val="0"/>
                                          </p:val>
                                        </p:tav>
                                        <p:tav tm="100000">
                                          <p:val>
                                            <p:strVal val="#ppt_w"/>
                                          </p:val>
                                        </p:tav>
                                      </p:tavLst>
                                    </p:anim>
                                    <p:anim calcmode="lin" valueType="num">
                                      <p:cBhvr>
                                        <p:cTn id="43" dur="1500" fill="hold"/>
                                        <p:tgtEl>
                                          <p:spTgt spid="36"/>
                                        </p:tgtEl>
                                        <p:attrNameLst>
                                          <p:attrName>ppt_h</p:attrName>
                                        </p:attrNameLst>
                                      </p:cBhvr>
                                      <p:tavLst>
                                        <p:tav tm="0">
                                          <p:val>
                                            <p:fltVal val="0"/>
                                          </p:val>
                                        </p:tav>
                                        <p:tav tm="100000">
                                          <p:val>
                                            <p:strVal val="#ppt_h"/>
                                          </p:val>
                                        </p:tav>
                                      </p:tavLst>
                                    </p:anim>
                                    <p:animEffect transition="in" filter="fade">
                                      <p:cBhvr>
                                        <p:cTn id="44" dur="1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1500" fill="hold"/>
                                        <p:tgtEl>
                                          <p:spTgt spid="40"/>
                                        </p:tgtEl>
                                        <p:attrNameLst>
                                          <p:attrName>ppt_w</p:attrName>
                                        </p:attrNameLst>
                                      </p:cBhvr>
                                      <p:tavLst>
                                        <p:tav tm="0">
                                          <p:val>
                                            <p:fltVal val="0"/>
                                          </p:val>
                                        </p:tav>
                                        <p:tav tm="100000">
                                          <p:val>
                                            <p:strVal val="#ppt_w"/>
                                          </p:val>
                                        </p:tav>
                                      </p:tavLst>
                                    </p:anim>
                                    <p:anim calcmode="lin" valueType="num">
                                      <p:cBhvr>
                                        <p:cTn id="50" dur="1500" fill="hold"/>
                                        <p:tgtEl>
                                          <p:spTgt spid="40"/>
                                        </p:tgtEl>
                                        <p:attrNameLst>
                                          <p:attrName>ppt_h</p:attrName>
                                        </p:attrNameLst>
                                      </p:cBhvr>
                                      <p:tavLst>
                                        <p:tav tm="0">
                                          <p:val>
                                            <p:fltVal val="0"/>
                                          </p:val>
                                        </p:tav>
                                        <p:tav tm="100000">
                                          <p:val>
                                            <p:strVal val="#ppt_h"/>
                                          </p:val>
                                        </p:tav>
                                      </p:tavLst>
                                    </p:anim>
                                    <p:animEffect transition="in" filter="fade">
                                      <p:cBhvr>
                                        <p:cTn id="51" dur="1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1500" fill="hold"/>
                                        <p:tgtEl>
                                          <p:spTgt spid="34"/>
                                        </p:tgtEl>
                                        <p:attrNameLst>
                                          <p:attrName>ppt_w</p:attrName>
                                        </p:attrNameLst>
                                      </p:cBhvr>
                                      <p:tavLst>
                                        <p:tav tm="0">
                                          <p:val>
                                            <p:fltVal val="0"/>
                                          </p:val>
                                        </p:tav>
                                        <p:tav tm="100000">
                                          <p:val>
                                            <p:strVal val="#ppt_w"/>
                                          </p:val>
                                        </p:tav>
                                      </p:tavLst>
                                    </p:anim>
                                    <p:anim calcmode="lin" valueType="num">
                                      <p:cBhvr>
                                        <p:cTn id="57" dur="1500" fill="hold"/>
                                        <p:tgtEl>
                                          <p:spTgt spid="34"/>
                                        </p:tgtEl>
                                        <p:attrNameLst>
                                          <p:attrName>ppt_h</p:attrName>
                                        </p:attrNameLst>
                                      </p:cBhvr>
                                      <p:tavLst>
                                        <p:tav tm="0">
                                          <p:val>
                                            <p:fltVal val="0"/>
                                          </p:val>
                                        </p:tav>
                                        <p:tav tm="100000">
                                          <p:val>
                                            <p:strVal val="#ppt_h"/>
                                          </p:val>
                                        </p:tav>
                                      </p:tavLst>
                                    </p:anim>
                                    <p:animEffect transition="in" filter="fade">
                                      <p:cBhvr>
                                        <p:cTn id="58" dur="1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1500" fill="hold"/>
                                        <p:tgtEl>
                                          <p:spTgt spid="42"/>
                                        </p:tgtEl>
                                        <p:attrNameLst>
                                          <p:attrName>ppt_w</p:attrName>
                                        </p:attrNameLst>
                                      </p:cBhvr>
                                      <p:tavLst>
                                        <p:tav tm="0">
                                          <p:val>
                                            <p:fltVal val="0"/>
                                          </p:val>
                                        </p:tav>
                                        <p:tav tm="100000">
                                          <p:val>
                                            <p:strVal val="#ppt_w"/>
                                          </p:val>
                                        </p:tav>
                                      </p:tavLst>
                                    </p:anim>
                                    <p:anim calcmode="lin" valueType="num">
                                      <p:cBhvr>
                                        <p:cTn id="64" dur="1500" fill="hold"/>
                                        <p:tgtEl>
                                          <p:spTgt spid="42"/>
                                        </p:tgtEl>
                                        <p:attrNameLst>
                                          <p:attrName>ppt_h</p:attrName>
                                        </p:attrNameLst>
                                      </p:cBhvr>
                                      <p:tavLst>
                                        <p:tav tm="0">
                                          <p:val>
                                            <p:fltVal val="0"/>
                                          </p:val>
                                        </p:tav>
                                        <p:tav tm="100000">
                                          <p:val>
                                            <p:strVal val="#ppt_h"/>
                                          </p:val>
                                        </p:tav>
                                      </p:tavLst>
                                    </p:anim>
                                    <p:animEffect transition="in" filter="fade">
                                      <p:cBhvr>
                                        <p:cTn id="65" dur="1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1500" fill="hold"/>
                                        <p:tgtEl>
                                          <p:spTgt spid="29"/>
                                        </p:tgtEl>
                                        <p:attrNameLst>
                                          <p:attrName>ppt_w</p:attrName>
                                        </p:attrNameLst>
                                      </p:cBhvr>
                                      <p:tavLst>
                                        <p:tav tm="0">
                                          <p:val>
                                            <p:fltVal val="0"/>
                                          </p:val>
                                        </p:tav>
                                        <p:tav tm="100000">
                                          <p:val>
                                            <p:strVal val="#ppt_w"/>
                                          </p:val>
                                        </p:tav>
                                      </p:tavLst>
                                    </p:anim>
                                    <p:anim calcmode="lin" valueType="num">
                                      <p:cBhvr>
                                        <p:cTn id="71" dur="1500" fill="hold"/>
                                        <p:tgtEl>
                                          <p:spTgt spid="29"/>
                                        </p:tgtEl>
                                        <p:attrNameLst>
                                          <p:attrName>ppt_h</p:attrName>
                                        </p:attrNameLst>
                                      </p:cBhvr>
                                      <p:tavLst>
                                        <p:tav tm="0">
                                          <p:val>
                                            <p:fltVal val="0"/>
                                          </p:val>
                                        </p:tav>
                                        <p:tav tm="100000">
                                          <p:val>
                                            <p:strVal val="#ppt_h"/>
                                          </p:val>
                                        </p:tav>
                                      </p:tavLst>
                                    </p:anim>
                                    <p:animEffect transition="in" filter="fade">
                                      <p:cBhvr>
                                        <p:cTn id="72" dur="1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1500" fill="hold"/>
                                        <p:tgtEl>
                                          <p:spTgt spid="25"/>
                                        </p:tgtEl>
                                        <p:attrNameLst>
                                          <p:attrName>ppt_w</p:attrName>
                                        </p:attrNameLst>
                                      </p:cBhvr>
                                      <p:tavLst>
                                        <p:tav tm="0">
                                          <p:val>
                                            <p:fltVal val="0"/>
                                          </p:val>
                                        </p:tav>
                                        <p:tav tm="100000">
                                          <p:val>
                                            <p:strVal val="#ppt_w"/>
                                          </p:val>
                                        </p:tav>
                                      </p:tavLst>
                                    </p:anim>
                                    <p:anim calcmode="lin" valueType="num">
                                      <p:cBhvr>
                                        <p:cTn id="78" dur="1500" fill="hold"/>
                                        <p:tgtEl>
                                          <p:spTgt spid="25"/>
                                        </p:tgtEl>
                                        <p:attrNameLst>
                                          <p:attrName>ppt_h</p:attrName>
                                        </p:attrNameLst>
                                      </p:cBhvr>
                                      <p:tavLst>
                                        <p:tav tm="0">
                                          <p:val>
                                            <p:fltVal val="0"/>
                                          </p:val>
                                        </p:tav>
                                        <p:tav tm="100000">
                                          <p:val>
                                            <p:strVal val="#ppt_h"/>
                                          </p:val>
                                        </p:tav>
                                      </p:tavLst>
                                    </p:anim>
                                    <p:animEffect transition="in" filter="fade">
                                      <p:cBhvr>
                                        <p:cTn id="79" dur="1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1500" fill="hold"/>
                                        <p:tgtEl>
                                          <p:spTgt spid="28"/>
                                        </p:tgtEl>
                                        <p:attrNameLst>
                                          <p:attrName>ppt_w</p:attrName>
                                        </p:attrNameLst>
                                      </p:cBhvr>
                                      <p:tavLst>
                                        <p:tav tm="0">
                                          <p:val>
                                            <p:fltVal val="0"/>
                                          </p:val>
                                        </p:tav>
                                        <p:tav tm="100000">
                                          <p:val>
                                            <p:strVal val="#ppt_w"/>
                                          </p:val>
                                        </p:tav>
                                      </p:tavLst>
                                    </p:anim>
                                    <p:anim calcmode="lin" valueType="num">
                                      <p:cBhvr>
                                        <p:cTn id="85" dur="1500" fill="hold"/>
                                        <p:tgtEl>
                                          <p:spTgt spid="28"/>
                                        </p:tgtEl>
                                        <p:attrNameLst>
                                          <p:attrName>ppt_h</p:attrName>
                                        </p:attrNameLst>
                                      </p:cBhvr>
                                      <p:tavLst>
                                        <p:tav tm="0">
                                          <p:val>
                                            <p:fltVal val="0"/>
                                          </p:val>
                                        </p:tav>
                                        <p:tav tm="100000">
                                          <p:val>
                                            <p:strVal val="#ppt_h"/>
                                          </p:val>
                                        </p:tav>
                                      </p:tavLst>
                                    </p:anim>
                                    <p:animEffect transition="in" filter="fade">
                                      <p:cBhvr>
                                        <p:cTn id="86" dur="1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1500" fill="hold"/>
                                        <p:tgtEl>
                                          <p:spTgt spid="35"/>
                                        </p:tgtEl>
                                        <p:attrNameLst>
                                          <p:attrName>ppt_w</p:attrName>
                                        </p:attrNameLst>
                                      </p:cBhvr>
                                      <p:tavLst>
                                        <p:tav tm="0">
                                          <p:val>
                                            <p:fltVal val="0"/>
                                          </p:val>
                                        </p:tav>
                                        <p:tav tm="100000">
                                          <p:val>
                                            <p:strVal val="#ppt_w"/>
                                          </p:val>
                                        </p:tav>
                                      </p:tavLst>
                                    </p:anim>
                                    <p:anim calcmode="lin" valueType="num">
                                      <p:cBhvr>
                                        <p:cTn id="92" dur="1500" fill="hold"/>
                                        <p:tgtEl>
                                          <p:spTgt spid="35"/>
                                        </p:tgtEl>
                                        <p:attrNameLst>
                                          <p:attrName>ppt_h</p:attrName>
                                        </p:attrNameLst>
                                      </p:cBhvr>
                                      <p:tavLst>
                                        <p:tav tm="0">
                                          <p:val>
                                            <p:fltVal val="0"/>
                                          </p:val>
                                        </p:tav>
                                        <p:tav tm="100000">
                                          <p:val>
                                            <p:strVal val="#ppt_h"/>
                                          </p:val>
                                        </p:tav>
                                      </p:tavLst>
                                    </p:anim>
                                    <p:animEffect transition="in" filter="fade">
                                      <p:cBhvr>
                                        <p:cTn id="93" dur="1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1500" fill="hold"/>
                                        <p:tgtEl>
                                          <p:spTgt spid="38"/>
                                        </p:tgtEl>
                                        <p:attrNameLst>
                                          <p:attrName>ppt_w</p:attrName>
                                        </p:attrNameLst>
                                      </p:cBhvr>
                                      <p:tavLst>
                                        <p:tav tm="0">
                                          <p:val>
                                            <p:fltVal val="0"/>
                                          </p:val>
                                        </p:tav>
                                        <p:tav tm="100000">
                                          <p:val>
                                            <p:strVal val="#ppt_w"/>
                                          </p:val>
                                        </p:tav>
                                      </p:tavLst>
                                    </p:anim>
                                    <p:anim calcmode="lin" valueType="num">
                                      <p:cBhvr>
                                        <p:cTn id="99" dur="1500" fill="hold"/>
                                        <p:tgtEl>
                                          <p:spTgt spid="38"/>
                                        </p:tgtEl>
                                        <p:attrNameLst>
                                          <p:attrName>ppt_h</p:attrName>
                                        </p:attrNameLst>
                                      </p:cBhvr>
                                      <p:tavLst>
                                        <p:tav tm="0">
                                          <p:val>
                                            <p:fltVal val="0"/>
                                          </p:val>
                                        </p:tav>
                                        <p:tav tm="100000">
                                          <p:val>
                                            <p:strVal val="#ppt_h"/>
                                          </p:val>
                                        </p:tav>
                                      </p:tavLst>
                                    </p:anim>
                                    <p:animEffect transition="in" filter="fade">
                                      <p:cBhvr>
                                        <p:cTn id="100" dur="15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p:cTn id="105" dur="1500" fill="hold"/>
                                        <p:tgtEl>
                                          <p:spTgt spid="20"/>
                                        </p:tgtEl>
                                        <p:attrNameLst>
                                          <p:attrName>ppt_w</p:attrName>
                                        </p:attrNameLst>
                                      </p:cBhvr>
                                      <p:tavLst>
                                        <p:tav tm="0">
                                          <p:val>
                                            <p:fltVal val="0"/>
                                          </p:val>
                                        </p:tav>
                                        <p:tav tm="100000">
                                          <p:val>
                                            <p:strVal val="#ppt_w"/>
                                          </p:val>
                                        </p:tav>
                                      </p:tavLst>
                                    </p:anim>
                                    <p:anim calcmode="lin" valueType="num">
                                      <p:cBhvr>
                                        <p:cTn id="106" dur="1500" fill="hold"/>
                                        <p:tgtEl>
                                          <p:spTgt spid="20"/>
                                        </p:tgtEl>
                                        <p:attrNameLst>
                                          <p:attrName>ppt_h</p:attrName>
                                        </p:attrNameLst>
                                      </p:cBhvr>
                                      <p:tavLst>
                                        <p:tav tm="0">
                                          <p:val>
                                            <p:fltVal val="0"/>
                                          </p:val>
                                        </p:tav>
                                        <p:tav tm="100000">
                                          <p:val>
                                            <p:strVal val="#ppt_h"/>
                                          </p:val>
                                        </p:tav>
                                      </p:tavLst>
                                    </p:anim>
                                    <p:animEffect transition="in" filter="fade">
                                      <p:cBhvr>
                                        <p:cTn id="107" dur="15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0"/>
                                        </p:tgtEl>
                                        <p:attrNameLst>
                                          <p:attrName>style.visibility</p:attrName>
                                        </p:attrNameLst>
                                      </p:cBhvr>
                                      <p:to>
                                        <p:strVal val="visible"/>
                                      </p:to>
                                    </p:set>
                                    <p:anim calcmode="lin" valueType="num">
                                      <p:cBhvr additive="base">
                                        <p:cTn id="116" dur="500" fill="hold"/>
                                        <p:tgtEl>
                                          <p:spTgt spid="10"/>
                                        </p:tgtEl>
                                        <p:attrNameLst>
                                          <p:attrName>ppt_x</p:attrName>
                                        </p:attrNameLst>
                                      </p:cBhvr>
                                      <p:tavLst>
                                        <p:tav tm="0">
                                          <p:val>
                                            <p:strVal val="#ppt_x"/>
                                          </p:val>
                                        </p:tav>
                                        <p:tav tm="100000">
                                          <p:val>
                                            <p:strVal val="#ppt_x"/>
                                          </p:val>
                                        </p:tav>
                                      </p:tavLst>
                                    </p:anim>
                                    <p:anim calcmode="lin" valueType="num">
                                      <p:cBhvr additive="base">
                                        <p:cTn id="1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17984</TotalTime>
  <Words>1290</Words>
  <Application>Microsoft Office PowerPoint</Application>
  <PresentationFormat>Widescreen</PresentationFormat>
  <Paragraphs>344</Paragraphs>
  <Slides>31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Bernard MT Condensed</vt:lpstr>
      <vt:lpstr>Calibri</vt:lpstr>
      <vt:lpstr>Calibri Light</vt:lpstr>
      <vt:lpstr>Freestyle Script</vt:lpstr>
      <vt:lpstr>Segoe Script</vt:lpstr>
      <vt:lpstr>Wingdings</vt:lpstr>
      <vt:lpstr>Office Theme</vt:lpstr>
      <vt:lpstr>Contractor Training</vt:lpstr>
      <vt:lpstr>Goals of This Presentation</vt:lpstr>
      <vt:lpstr>Who Are We? Front Desk Representative </vt:lpstr>
      <vt:lpstr>Who Are We?   Fiscal Department </vt:lpstr>
      <vt:lpstr>Who Are We? Data Integrity, Grants Administration</vt:lpstr>
      <vt:lpstr>Who Are We? Information &amp; Assistance</vt:lpstr>
      <vt:lpstr>Who Are We? Public Outreach</vt:lpstr>
      <vt:lpstr>Who Are We? Senior Nutrition </vt:lpstr>
      <vt:lpstr>Who Are You? </vt:lpstr>
      <vt:lpstr>Area Plan – Agency’s Guiding Document</vt:lpstr>
      <vt:lpstr>Why Collect Data? </vt:lpstr>
      <vt:lpstr>Why Collect Data? </vt:lpstr>
      <vt:lpstr>Why Collect Data? </vt:lpstr>
      <vt:lpstr>Updated Monthly Program Reports</vt:lpstr>
      <vt:lpstr>Updated Monthly Program Reports</vt:lpstr>
      <vt:lpstr>Updated Monthly Program Reports</vt:lpstr>
      <vt:lpstr>Updated Monthly Program Reports</vt:lpstr>
      <vt:lpstr>Summary of Requirements</vt:lpstr>
      <vt:lpstr>Summary of Requirements Programming </vt:lpstr>
      <vt:lpstr>Summary of Requirements Fiscal &amp; Contracts </vt:lpstr>
      <vt:lpstr>Summary of Requirements Funding Process</vt:lpstr>
      <vt:lpstr>Summary of Requirements Federal Funding Sources</vt:lpstr>
      <vt:lpstr>Summary of Requirements  Area Plan Contract Funding for FY23-24</vt:lpstr>
      <vt:lpstr>RFFs Submittals</vt:lpstr>
      <vt:lpstr>Summary of Requirements Fiscal &amp; Contracts </vt:lpstr>
      <vt:lpstr>Invoices Submittals</vt:lpstr>
      <vt:lpstr>VCFMS (Ventura County Financial Management System)</vt:lpstr>
      <vt:lpstr>Maximum Use of Grant Funding</vt:lpstr>
      <vt:lpstr>VCHSA-AAA Major Programs &amp; Funding</vt:lpstr>
      <vt:lpstr>Thank you …</vt:lpstr>
      <vt:lpstr>Moving Contact Information Ventura County Human Services Agency, Area Agency on Aging 855 Partridge Dr. Ventura, CA 93003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VCAAA Contractor Training</dc:title>
  <dc:creator>Joaquin Serrato</dc:creator>
  <cp:lastModifiedBy>Corse, Alyssa</cp:lastModifiedBy>
  <cp:revision>83</cp:revision>
  <cp:lastPrinted>2023-03-03T04:01:04Z</cp:lastPrinted>
  <dcterms:created xsi:type="dcterms:W3CDTF">2020-07-15T15:42:46Z</dcterms:created>
  <dcterms:modified xsi:type="dcterms:W3CDTF">2023-06-21T20:25:39Z</dcterms:modified>
</cp:coreProperties>
</file>